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64" r:id="rId3"/>
    <p:sldId id="265" r:id="rId4"/>
    <p:sldId id="353" r:id="rId5"/>
    <p:sldId id="266" r:id="rId6"/>
    <p:sldId id="290" r:id="rId7"/>
    <p:sldId id="274" r:id="rId8"/>
    <p:sldId id="352" r:id="rId9"/>
    <p:sldId id="258" r:id="rId10"/>
    <p:sldId id="259" r:id="rId11"/>
    <p:sldId id="260" r:id="rId12"/>
    <p:sldId id="349" r:id="rId13"/>
    <p:sldId id="377" r:id="rId14"/>
    <p:sldId id="378" r:id="rId15"/>
    <p:sldId id="351" r:id="rId16"/>
    <p:sldId id="277" r:id="rId17"/>
    <p:sldId id="282" r:id="rId18"/>
    <p:sldId id="275" r:id="rId19"/>
    <p:sldId id="276" r:id="rId20"/>
    <p:sldId id="279" r:id="rId21"/>
    <p:sldId id="278" r:id="rId22"/>
    <p:sldId id="280" r:id="rId23"/>
    <p:sldId id="281" r:id="rId24"/>
    <p:sldId id="350" r:id="rId25"/>
    <p:sldId id="286" r:id="rId26"/>
    <p:sldId id="284" r:id="rId27"/>
    <p:sldId id="289" r:id="rId28"/>
    <p:sldId id="285" r:id="rId29"/>
    <p:sldId id="287" r:id="rId30"/>
    <p:sldId id="288" r:id="rId31"/>
    <p:sldId id="348" r:id="rId32"/>
    <p:sldId id="298" r:id="rId33"/>
    <p:sldId id="346" r:id="rId34"/>
    <p:sldId id="331" r:id="rId35"/>
    <p:sldId id="328" r:id="rId36"/>
    <p:sldId id="329" r:id="rId37"/>
    <p:sldId id="330" r:id="rId38"/>
    <p:sldId id="299" r:id="rId39"/>
    <p:sldId id="361" r:id="rId40"/>
    <p:sldId id="302" r:id="rId41"/>
    <p:sldId id="303" r:id="rId42"/>
    <p:sldId id="304" r:id="rId43"/>
    <p:sldId id="305" r:id="rId44"/>
    <p:sldId id="306" r:id="rId45"/>
    <p:sldId id="344" r:id="rId46"/>
    <p:sldId id="309" r:id="rId47"/>
    <p:sldId id="310" r:id="rId48"/>
    <p:sldId id="311" r:id="rId49"/>
    <p:sldId id="312" r:id="rId50"/>
    <p:sldId id="313" r:id="rId51"/>
    <p:sldId id="314" r:id="rId52"/>
    <p:sldId id="315" r:id="rId53"/>
    <p:sldId id="316" r:id="rId54"/>
    <p:sldId id="317" r:id="rId55"/>
    <p:sldId id="332" r:id="rId56"/>
    <p:sldId id="318" r:id="rId57"/>
    <p:sldId id="319" r:id="rId58"/>
    <p:sldId id="320" r:id="rId59"/>
    <p:sldId id="321" r:id="rId60"/>
    <p:sldId id="362" r:id="rId61"/>
    <p:sldId id="322" r:id="rId62"/>
    <p:sldId id="323" r:id="rId63"/>
    <p:sldId id="324" r:id="rId64"/>
    <p:sldId id="325" r:id="rId65"/>
    <p:sldId id="326" r:id="rId66"/>
    <p:sldId id="345" r:id="rId67"/>
    <p:sldId id="339" r:id="rId68"/>
    <p:sldId id="340" r:id="rId69"/>
    <p:sldId id="341" r:id="rId70"/>
    <p:sldId id="342" r:id="rId71"/>
    <p:sldId id="343" r:id="rId72"/>
    <p:sldId id="356" r:id="rId73"/>
    <p:sldId id="355" r:id="rId74"/>
    <p:sldId id="354" r:id="rId75"/>
    <p:sldId id="357" r:id="rId76"/>
    <p:sldId id="358" r:id="rId77"/>
    <p:sldId id="359" r:id="rId78"/>
    <p:sldId id="360" r:id="rId79"/>
    <p:sldId id="333" r:id="rId80"/>
    <p:sldId id="364" r:id="rId81"/>
    <p:sldId id="365" r:id="rId82"/>
    <p:sldId id="366" r:id="rId83"/>
    <p:sldId id="367" r:id="rId84"/>
    <p:sldId id="363" r:id="rId85"/>
    <p:sldId id="334" r:id="rId86"/>
    <p:sldId id="335" r:id="rId87"/>
    <p:sldId id="336" r:id="rId88"/>
    <p:sldId id="337" r:id="rId89"/>
    <p:sldId id="338" r:id="rId90"/>
    <p:sldId id="372" r:id="rId91"/>
    <p:sldId id="291" r:id="rId92"/>
    <p:sldId id="292" r:id="rId93"/>
    <p:sldId id="293" r:id="rId94"/>
    <p:sldId id="294" r:id="rId95"/>
    <p:sldId id="295" r:id="rId96"/>
    <p:sldId id="296" r:id="rId97"/>
    <p:sldId id="373" r:id="rId98"/>
    <p:sldId id="300" r:id="rId99"/>
    <p:sldId id="368" r:id="rId100"/>
    <p:sldId id="382" r:id="rId101"/>
    <p:sldId id="383" r:id="rId102"/>
    <p:sldId id="374" r:id="rId103"/>
    <p:sldId id="301" r:id="rId104"/>
    <p:sldId id="307" r:id="rId105"/>
    <p:sldId id="327" r:id="rId106"/>
    <p:sldId id="369" r:id="rId107"/>
    <p:sldId id="375" r:id="rId108"/>
    <p:sldId id="308" r:id="rId109"/>
    <p:sldId id="370" r:id="rId110"/>
    <p:sldId id="379" r:id="rId111"/>
    <p:sldId id="380" r:id="rId112"/>
    <p:sldId id="381" r:id="rId113"/>
    <p:sldId id="376" r:id="rId1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2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D0F3B7-5B0C-4CA8-A292-A4D2C3DBF3F7}" v="3297" dt="2022-02-17T04:34:51.924"/>
    <p1510:client id="{8BC18082-D4A9-4E9A-9D1E-0FC95C38DC48}" v="10965" dt="2022-02-16T17:06:20.188"/>
    <p1510:client id="{A6C5AC83-02B9-4E91-8D38-ED7D4840E211}" v="275" dt="2022-02-17T12:12:03.9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theme" Target="theme/theme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jpeg>
</file>

<file path=ppt/media/image63.jpe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0948416" y="2788920"/>
            <a:ext cx="1243584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112776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3328416" y="0"/>
            <a:ext cx="2279904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3718560" cy="23591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0832" y="3118105"/>
            <a:ext cx="10375392" cy="1470025"/>
          </a:xfr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59152"/>
            <a:ext cx="10948416" cy="6858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63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257432" cy="452596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227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 rot="5400000">
            <a:off x="7182612" y="2048256"/>
            <a:ext cx="6519672" cy="2414016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8737600" y="6135624"/>
            <a:ext cx="1316736" cy="72237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11474908" y="1379355"/>
            <a:ext cx="719328" cy="1463040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 bwMode="gray">
          <a:xfrm>
            <a:off x="11472672" y="0"/>
            <a:ext cx="719328" cy="18288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41536" y="274637"/>
            <a:ext cx="2231136" cy="58521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436864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49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57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728" y="3044952"/>
            <a:ext cx="6254496" cy="74066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10948416" y="2788920"/>
            <a:ext cx="1243584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112776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3328416" y="0"/>
            <a:ext cx="2279904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3718560" cy="267004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3813048"/>
            <a:ext cx="10363200" cy="1143000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61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802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802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146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27632"/>
            <a:ext cx="5386917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286000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93368" y="1627632"/>
            <a:ext cx="5389033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286000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674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/>
        </p:nvSpPr>
        <p:spPr bwMode="gray">
          <a:xfrm>
            <a:off x="0" y="0"/>
            <a:ext cx="12192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0" y="0"/>
            <a:ext cx="3243072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1901952" y="0"/>
            <a:ext cx="2097024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15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6501384"/>
            <a:ext cx="12192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/>
          <p:cNvSpPr/>
          <p:nvPr/>
        </p:nvSpPr>
        <p:spPr bwMode="gray">
          <a:xfrm>
            <a:off x="0" y="0"/>
            <a:ext cx="12192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Rectangle 12"/>
          <p:cNvSpPr/>
          <p:nvPr/>
        </p:nvSpPr>
        <p:spPr bwMode="gray">
          <a:xfrm>
            <a:off x="0" y="0"/>
            <a:ext cx="402336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Rectangle 13"/>
          <p:cNvSpPr/>
          <p:nvPr/>
        </p:nvSpPr>
        <p:spPr bwMode="gray">
          <a:xfrm>
            <a:off x="0" y="0"/>
            <a:ext cx="3243072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Rectangle 14"/>
          <p:cNvSpPr/>
          <p:nvPr/>
        </p:nvSpPr>
        <p:spPr bwMode="gray">
          <a:xfrm>
            <a:off x="1901952" y="0"/>
            <a:ext cx="2097024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Rectangle 15"/>
          <p:cNvSpPr/>
          <p:nvPr/>
        </p:nvSpPr>
        <p:spPr bwMode="gray">
          <a:xfrm>
            <a:off x="11789664" y="0"/>
            <a:ext cx="402336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245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548640"/>
            <a:ext cx="10265664" cy="93268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2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07936" y="1645920"/>
            <a:ext cx="3755136" cy="44805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645920"/>
            <a:ext cx="6400800" cy="44805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68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1824" y="658368"/>
            <a:ext cx="7315200" cy="822960"/>
          </a:xfr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2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2389632" y="1618488"/>
            <a:ext cx="7315200" cy="3639312"/>
          </a:xfrm>
          <a:solidFill>
            <a:srgbClr val="F8F8F8"/>
          </a:solidFill>
          <a:ln w="76200" cmpd="sng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3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632" y="5413248"/>
            <a:ext cx="7315200" cy="987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6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402336"/>
            <a:ext cx="11582400" cy="109728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10887456" y="996696"/>
            <a:ext cx="1304544" cy="896112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2377440" y="0"/>
            <a:ext cx="2596896" cy="539496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3243072" cy="53949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9496"/>
            <a:ext cx="10972800" cy="96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537960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DFC1A-14FF-4F87-BB92-D7A4BBCDD329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27264" y="6537960"/>
            <a:ext cx="3860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9536" y="6537960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69ED3-02D2-4172-8A93-8BC8F9FFED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11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90000"/>
        <a:buFont typeface="Wingdings 3" pitchFamily="18" charset="2"/>
        <a:buChar char="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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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jpeg"/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3.jpe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6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8000" dirty="0"/>
              <a:t>EZENPARTY</a:t>
            </a:r>
            <a:endParaRPr lang="ko-KR" altLang="en-US" sz="8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382555" y="2359152"/>
            <a:ext cx="10948416" cy="685800"/>
          </a:xfrm>
        </p:spPr>
        <p:txBody>
          <a:bodyPr>
            <a:normAutofit/>
          </a:bodyPr>
          <a:lstStyle/>
          <a:p>
            <a:r>
              <a:rPr lang="ko-KR" altLang="en-US" sz="2800" b="1" i="1" dirty="0"/>
              <a:t>파티용품 쇼핑몰</a:t>
            </a:r>
          </a:p>
        </p:txBody>
      </p:sp>
    </p:spTree>
    <p:extLst>
      <p:ext uri="{BB962C8B-B14F-4D97-AF65-F5344CB8AC3E}">
        <p14:creationId xmlns:p14="http://schemas.microsoft.com/office/powerpoint/2010/main" val="334036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및 역할 배정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ko-KR" altLang="en-US" dirty="0">
                <a:ea typeface="맑은 고딕"/>
              </a:rPr>
              <a:t> 임재영</a:t>
            </a:r>
            <a:endParaRPr lang="en-US" altLang="ko-KR" dirty="0">
              <a:ea typeface="맑은 고딕"/>
            </a:endParaRP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회원관리 및 등급관리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sz="2400" b="1" dirty="0">
                <a:ea typeface="맑은 고딕"/>
              </a:rPr>
              <a:t>member, grade</a:t>
            </a:r>
          </a:p>
          <a:p>
            <a:pPr>
              <a:buFontTx/>
              <a:buChar char="-"/>
            </a:pPr>
            <a:r>
              <a:rPr lang="ko-KR" altLang="en-US" sz="2800" b="1" dirty="0" err="1">
                <a:ea typeface="맑은 고딕"/>
              </a:rPr>
              <a:t>메인페이지</a:t>
            </a:r>
            <a:r>
              <a:rPr lang="ko-KR" altLang="en-US" dirty="0">
                <a:ea typeface="맑은 고딕"/>
              </a:rPr>
              <a:t>  </a:t>
            </a:r>
            <a:r>
              <a:rPr lang="en-US" altLang="ko-KR" sz="2400" b="1" dirty="0" err="1">
                <a:ea typeface="맑은 고딕"/>
              </a:rPr>
              <a:t>main.jsp</a:t>
            </a:r>
            <a:r>
              <a:rPr lang="en-US" altLang="ko-KR" sz="2400" b="1" dirty="0">
                <a:ea typeface="맑은 고딕"/>
              </a:rPr>
              <a:t> 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u"/>
            </a:pPr>
            <a:r>
              <a:rPr lang="ko-KR" altLang="en-US" dirty="0">
                <a:ea typeface="맑은 고딕"/>
              </a:rPr>
              <a:t> 정지원</a:t>
            </a:r>
            <a:endParaRPr lang="en-US" altLang="ko-KR" dirty="0">
              <a:ea typeface="맑은 고딕"/>
            </a:endParaRP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문의하기</a:t>
            </a:r>
            <a:r>
              <a:rPr lang="ko-KR" altLang="en-US" dirty="0">
                <a:ea typeface="맑은 고딕"/>
              </a:rPr>
              <a:t>  </a:t>
            </a:r>
            <a:r>
              <a:rPr lang="en-US" altLang="ko-KR" sz="2400" b="1" dirty="0">
                <a:ea typeface="맑은 고딕"/>
              </a:rPr>
              <a:t>QNA</a:t>
            </a:r>
          </a:p>
          <a:p>
            <a:pPr>
              <a:buFontTx/>
              <a:buChar char="-"/>
            </a:pPr>
            <a:r>
              <a:rPr lang="en-US" altLang="ko-KR" sz="4000" b="1" dirty="0">
                <a:ea typeface="맑은 고딕"/>
              </a:rPr>
              <a:t>DB 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ezenpaty.util.db.DB</a:t>
            </a:r>
          </a:p>
        </p:txBody>
      </p:sp>
    </p:spTree>
    <p:extLst>
      <p:ext uri="{BB962C8B-B14F-4D97-AF65-F5344CB8AC3E}">
        <p14:creationId xmlns:p14="http://schemas.microsoft.com/office/powerpoint/2010/main" val="33835174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C8FA2-1607-45F0-9D52-8016EE01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1581" y="631303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개발 핵심 코드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686E7D9-4C66-43AA-AF9E-AD0616F5DC4D}"/>
              </a:ext>
            </a:extLst>
          </p:cNvPr>
          <p:cNvSpPr>
            <a:spLocks noGrp="1"/>
          </p:cNvSpPr>
          <p:nvPr/>
        </p:nvSpPr>
        <p:spPr>
          <a:xfrm>
            <a:off x="2030895" y="2449980"/>
            <a:ext cx="8915400" cy="3777622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   &lt;div id="myCarousel" class="carousel slide" data-ride="carousel"&gt;</a:t>
            </a:r>
          </a:p>
          <a:p>
            <a:r>
              <a:rPr lang="ko-KR" altLang="en-US"/>
              <a:t>    &lt;!-- Indicators --&gt;</a:t>
            </a:r>
          </a:p>
          <a:p>
            <a:r>
              <a:rPr lang="ko-KR" altLang="en-US"/>
              <a:t>    &lt;ol class="carousel-indicators"&gt;</a:t>
            </a:r>
          </a:p>
          <a:p>
            <a:r>
              <a:rPr lang="ko-KR" altLang="en-US"/>
              <a:t>     &lt;li data-target="#myCarousel" data-slide-to="0" class="active"&gt;&lt;/li&gt;</a:t>
            </a:r>
          </a:p>
          <a:p>
            <a:r>
              <a:rPr lang="ko-KR" altLang="en-US"/>
              <a:t>     &lt;li data-target="#myCarousel" data-slide-to="1"&gt;&lt;/li&gt;</a:t>
            </a:r>
          </a:p>
          <a:p>
            <a:r>
              <a:rPr lang="ko-KR" altLang="en-US"/>
              <a:t>     &lt;li data-target="#myCarousel" data-slide-to="2"&gt;&lt;/li&gt;</a:t>
            </a:r>
          </a:p>
          <a:p>
            <a:r>
              <a:rPr lang="ko-KR" altLang="en-US"/>
              <a:t>    &lt;/ol&gt;</a:t>
            </a:r>
          </a:p>
          <a:p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C87624-6E9F-4102-BE03-BC648815420F}"/>
              </a:ext>
            </a:extLst>
          </p:cNvPr>
          <p:cNvSpPr txBox="1"/>
          <p:nvPr/>
        </p:nvSpPr>
        <p:spPr>
          <a:xfrm>
            <a:off x="2206387" y="1619120"/>
            <a:ext cx="7546593" cy="3601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bootstrap3 </a:t>
            </a:r>
            <a:r>
              <a:rPr lang="ko-KR" altLang="en-US"/>
              <a:t> Carousel </a:t>
            </a:r>
            <a:r>
              <a:rPr lang="en-US" altLang="ko-KR"/>
              <a:t>mian</a:t>
            </a:r>
            <a:r>
              <a:rPr lang="ko-KR" altLang="en-US"/>
              <a:t> 페이지에 적용</a:t>
            </a:r>
          </a:p>
        </p:txBody>
      </p:sp>
    </p:spTree>
    <p:extLst>
      <p:ext uri="{BB962C8B-B14F-4D97-AF65-F5344CB8AC3E}">
        <p14:creationId xmlns:p14="http://schemas.microsoft.com/office/powerpoint/2010/main" val="351514323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C8FA2-1607-45F0-9D52-8016EE01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1581" y="631303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개발 핵심 코드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AE7FF9DF-C42D-4ED3-8A8F-8D0573386EA5}"/>
              </a:ext>
            </a:extLst>
          </p:cNvPr>
          <p:cNvSpPr txBox="1"/>
          <p:nvPr/>
        </p:nvSpPr>
        <p:spPr>
          <a:xfrm>
            <a:off x="814894" y="4711158"/>
            <a:ext cx="10503566" cy="147732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ea typeface="맑은 고딕"/>
              </a:rPr>
              <a:t>공지사항</a:t>
            </a:r>
            <a:r>
              <a:rPr lang="en-US" altLang="ko-KR" b="1" dirty="0">
                <a:ea typeface="맑은 고딕"/>
              </a:rPr>
              <a:t>/</a:t>
            </a:r>
            <a:r>
              <a:rPr lang="ko-KR" altLang="en-US" b="1" dirty="0">
                <a:ea typeface="맑은 고딕"/>
              </a:rPr>
              <a:t>이벤트</a:t>
            </a:r>
            <a:r>
              <a:rPr lang="en-US" altLang="ko-KR" b="1" dirty="0">
                <a:ea typeface="맑은 고딕"/>
              </a:rPr>
              <a:t>/</a:t>
            </a:r>
            <a:r>
              <a:rPr lang="ko-KR" altLang="en-US" b="1" dirty="0" err="1">
                <a:ea typeface="맑은 고딕"/>
              </a:rPr>
              <a:t>예약이벤트를</a:t>
            </a:r>
            <a:r>
              <a:rPr lang="ko-KR" altLang="en-US" b="1" dirty="0">
                <a:ea typeface="맑은 고딕"/>
              </a:rPr>
              <a:t> 구분하기 위하여 동적 쿼리 작성되는 코딩 </a:t>
            </a:r>
            <a:r>
              <a:rPr lang="en-US" altLang="ko-KR" b="1" dirty="0">
                <a:ea typeface="맑은 고딕"/>
              </a:rPr>
              <a:t>– </a:t>
            </a:r>
            <a:r>
              <a:rPr lang="en-US" altLang="ko-KR" b="1" dirty="0" err="1">
                <a:ea typeface="맑은 고딕"/>
              </a:rPr>
              <a:t>NoticeDAO</a:t>
            </a:r>
            <a:endParaRPr lang="en-US" altLang="ko-KR" b="1" dirty="0">
              <a:ea typeface="맑은 고딕"/>
            </a:endParaRPr>
          </a:p>
          <a:p>
            <a:r>
              <a:rPr lang="en-US" altLang="ko-KR" b="1" dirty="0">
                <a:ea typeface="맑은 고딕"/>
              </a:rPr>
              <a:t>-</a:t>
            </a:r>
            <a:r>
              <a:rPr lang="ko-KR" altLang="en-US" b="1" dirty="0" err="1">
                <a:ea typeface="맑은 고딕"/>
              </a:rPr>
              <a:t>컬럼</a:t>
            </a:r>
            <a:r>
              <a:rPr lang="en-US" altLang="ko-KR" b="1" dirty="0">
                <a:ea typeface="맑은 고딕"/>
              </a:rPr>
              <a:t>&lt;kind&gt;</a:t>
            </a:r>
            <a:r>
              <a:rPr lang="ko-KR" altLang="en-US" b="1" dirty="0">
                <a:ea typeface="맑은 고딕"/>
              </a:rPr>
              <a:t>가</a:t>
            </a:r>
            <a:endParaRPr lang="en-US" altLang="ko-KR" b="1" dirty="0">
              <a:ea typeface="맑은 고딕"/>
            </a:endParaRPr>
          </a:p>
          <a:p>
            <a:r>
              <a:rPr lang="en-US" altLang="ko-KR" b="1" dirty="0">
                <a:ea typeface="맑은 고딕"/>
              </a:rPr>
              <a:t>-notice</a:t>
            </a:r>
            <a:r>
              <a:rPr lang="ko-KR" altLang="en-US" b="1" dirty="0">
                <a:ea typeface="맑은 고딕"/>
              </a:rPr>
              <a:t>면 기간 상관없이 공지사항 카테고리로 이동</a:t>
            </a:r>
            <a:endParaRPr lang="en-US" altLang="ko-KR" b="1" dirty="0">
              <a:ea typeface="맑은 고딕"/>
            </a:endParaRPr>
          </a:p>
          <a:p>
            <a:r>
              <a:rPr lang="en-US" altLang="ko-KR" b="1" dirty="0">
                <a:ea typeface="맑은 고딕"/>
              </a:rPr>
              <a:t>-event</a:t>
            </a:r>
            <a:r>
              <a:rPr lang="ko-KR" altLang="en-US" b="1" dirty="0">
                <a:ea typeface="맑은 고딕"/>
              </a:rPr>
              <a:t>이며 시작일이 </a:t>
            </a:r>
            <a:r>
              <a:rPr lang="ko-KR" altLang="en-US" b="1" dirty="0" err="1">
                <a:ea typeface="맑은 고딕"/>
              </a:rPr>
              <a:t>현재일보다</a:t>
            </a:r>
            <a:r>
              <a:rPr lang="ko-KR" altLang="en-US" b="1" dirty="0">
                <a:ea typeface="맑은 고딕"/>
              </a:rPr>
              <a:t> 낮으면 이벤트 카테고리로 이동</a:t>
            </a:r>
            <a:endParaRPr lang="en-US" altLang="ko-KR" b="1" dirty="0">
              <a:ea typeface="맑은 고딕"/>
            </a:endParaRPr>
          </a:p>
          <a:p>
            <a:r>
              <a:rPr lang="en-US" altLang="ko-KR" b="1" dirty="0">
                <a:ea typeface="맑은 고딕"/>
              </a:rPr>
              <a:t>-</a:t>
            </a:r>
            <a:r>
              <a:rPr lang="en-US" altLang="ko-KR" b="1" dirty="0" err="1">
                <a:ea typeface="맑은 고딕"/>
              </a:rPr>
              <a:t>resevent</a:t>
            </a:r>
            <a:r>
              <a:rPr lang="ko-KR" altLang="en-US" b="1" dirty="0">
                <a:ea typeface="맑은 고딕"/>
              </a:rPr>
              <a:t>의 경우는 </a:t>
            </a:r>
            <a:r>
              <a:rPr lang="en-US" altLang="ko-KR" b="1" dirty="0">
                <a:ea typeface="맑은 고딕"/>
              </a:rPr>
              <a:t>event</a:t>
            </a:r>
            <a:r>
              <a:rPr lang="ko-KR" altLang="en-US" b="1" dirty="0">
                <a:ea typeface="맑은 고딕"/>
              </a:rPr>
              <a:t>이며 시작일이 </a:t>
            </a:r>
            <a:r>
              <a:rPr lang="ko-KR" altLang="en-US" b="1" dirty="0" err="1">
                <a:ea typeface="맑은 고딕"/>
              </a:rPr>
              <a:t>현재일보다</a:t>
            </a:r>
            <a:r>
              <a:rPr lang="ko-KR" altLang="en-US" b="1" dirty="0">
                <a:ea typeface="맑은 고딕"/>
              </a:rPr>
              <a:t> 높으면 예약 이벤트 카테고리로 이동</a:t>
            </a:r>
            <a:endParaRPr lang="en-US" altLang="ko-KR" b="1" dirty="0">
              <a:ea typeface="맑은 고딕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2561E8D-B888-4EAB-910B-D6A925F9E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60" y="1615495"/>
            <a:ext cx="10799639" cy="309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420683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4164377" y="2989242"/>
            <a:ext cx="3863247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>
                <a:ea typeface="맑은 고딕"/>
              </a:rPr>
              <a:t>오류 수정</a:t>
            </a:r>
          </a:p>
        </p:txBody>
      </p:sp>
    </p:spTree>
    <p:extLst>
      <p:ext uri="{BB962C8B-B14F-4D97-AF65-F5344CB8AC3E}">
        <p14:creationId xmlns:p14="http://schemas.microsoft.com/office/powerpoint/2010/main" val="218283885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116CB-4ABF-4F86-9785-9AF587D8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오류 수정</a:t>
            </a:r>
            <a:endParaRPr lang="ko-KR" altLang="en-US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69292101-E699-4A74-8FB6-EF527B37C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1384937"/>
            <a:ext cx="5657850" cy="45929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26E89B-5E1E-467B-83BB-488D3EB36406}"/>
              </a:ext>
            </a:extLst>
          </p:cNvPr>
          <p:cNvSpPr txBox="1"/>
          <p:nvPr/>
        </p:nvSpPr>
        <p:spPr>
          <a:xfrm>
            <a:off x="6477000" y="1381125"/>
            <a:ext cx="9144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400" b="1" dirty="0">
                <a:ea typeface="맑은 고딕"/>
              </a:rPr>
              <a:t>오류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FEBD44-CFF4-4C7F-9962-F90212F51DBC}"/>
              </a:ext>
            </a:extLst>
          </p:cNvPr>
          <p:cNvSpPr txBox="1"/>
          <p:nvPr/>
        </p:nvSpPr>
        <p:spPr>
          <a:xfrm>
            <a:off x="6477000" y="1762124"/>
            <a:ext cx="429577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b="1" dirty="0">
                <a:ea typeface="맑은 고딕"/>
              </a:rPr>
              <a:t>이미지 리스트를 4 * 3 만큼 총 12개의 이미지를 </a:t>
            </a:r>
            <a:r>
              <a:rPr lang="ko-KR" altLang="en-US" sz="1600" b="1" dirty="0" err="1">
                <a:ea typeface="맑은 고딕"/>
              </a:rPr>
              <a:t>뿌린뒤</a:t>
            </a:r>
            <a:r>
              <a:rPr lang="ko-KR" altLang="en-US" sz="1600" b="1" dirty="0">
                <a:ea typeface="맑은 고딕"/>
              </a:rPr>
              <a:t> 그 이상의 이미지는 다음페이지로 넘기도록 소스를 만들어 봤지만 10개만 나오고 다음페이지로 넘어가버렸다.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C8741D-00CE-4B39-8296-27DA1A4B0070}"/>
              </a:ext>
            </a:extLst>
          </p:cNvPr>
          <p:cNvSpPr txBox="1"/>
          <p:nvPr/>
        </p:nvSpPr>
        <p:spPr>
          <a:xfrm>
            <a:off x="6477000" y="2838449"/>
            <a:ext cx="82867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400" b="1" dirty="0">
                <a:ea typeface="맑은 고딕"/>
              </a:rPr>
              <a:t>원인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E23C09-E818-4D64-A63B-EB01F86871BA}"/>
              </a:ext>
            </a:extLst>
          </p:cNvPr>
          <p:cNvSpPr txBox="1"/>
          <p:nvPr/>
        </p:nvSpPr>
        <p:spPr>
          <a:xfrm>
            <a:off x="6477000" y="3295649"/>
            <a:ext cx="429577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b="1" dirty="0" err="1">
                <a:ea typeface="맑은 고딕"/>
              </a:rPr>
              <a:t>PageObject에서</a:t>
            </a:r>
            <a:r>
              <a:rPr lang="ko-KR" altLang="en-US" sz="1600" b="1" dirty="0">
                <a:ea typeface="맑은 고딕"/>
              </a:rPr>
              <a:t> 한 페이지에 10개가 기본적으로 표시되도록 </a:t>
            </a:r>
            <a:r>
              <a:rPr lang="ko-KR" altLang="en-US" sz="1600" b="1" dirty="0" err="1">
                <a:ea typeface="맑은 고딕"/>
              </a:rPr>
              <a:t>세팅되있었다</a:t>
            </a:r>
            <a:r>
              <a:rPr lang="ko-KR" altLang="en-US" sz="1600" b="1" dirty="0">
                <a:ea typeface="맑은 고딕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1357D1-1443-4F84-9C8B-D44103033901}"/>
              </a:ext>
            </a:extLst>
          </p:cNvPr>
          <p:cNvSpPr txBox="1"/>
          <p:nvPr/>
        </p:nvSpPr>
        <p:spPr>
          <a:xfrm>
            <a:off x="6477000" y="3943349"/>
            <a:ext cx="9144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400" b="1" dirty="0">
                <a:ea typeface="맑은 고딕"/>
              </a:rPr>
              <a:t>해결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180966-1563-4E51-86EC-F4B03FD96BCA}"/>
              </a:ext>
            </a:extLst>
          </p:cNvPr>
          <p:cNvSpPr txBox="1"/>
          <p:nvPr/>
        </p:nvSpPr>
        <p:spPr>
          <a:xfrm>
            <a:off x="6477000" y="4324349"/>
            <a:ext cx="490537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b="1" dirty="0" err="1">
                <a:ea typeface="맑은 고딕"/>
              </a:rPr>
              <a:t>List.jsp</a:t>
            </a:r>
            <a:r>
              <a:rPr lang="ko-KR" altLang="en-US" sz="1600" b="1" dirty="0">
                <a:ea typeface="맑은 고딕"/>
              </a:rPr>
              <a:t> 에서 </a:t>
            </a:r>
            <a:r>
              <a:rPr lang="ko-KR" altLang="en-US" sz="1600" b="1" dirty="0" err="1">
                <a:ea typeface="맑은 고딕"/>
              </a:rPr>
              <a:t>service의</a:t>
            </a:r>
            <a:r>
              <a:rPr lang="ko-KR" altLang="en-US" sz="1600" b="1" dirty="0">
                <a:ea typeface="맑은 고딕"/>
              </a:rPr>
              <a:t> 파라미터에 </a:t>
            </a:r>
            <a:r>
              <a:rPr lang="ko-KR" altLang="en-US" sz="1600" b="1" dirty="0" err="1">
                <a:ea typeface="맑은 고딕"/>
              </a:rPr>
              <a:t>pageObject를</a:t>
            </a:r>
            <a:endParaRPr lang="en-US" altLang="ko-KR" sz="1600" b="1" dirty="0" err="1">
              <a:ea typeface="맑은 고딕"/>
            </a:endParaRPr>
          </a:p>
          <a:p>
            <a:r>
              <a:rPr lang="ko-KR" altLang="en-US" sz="1600" b="1" dirty="0" err="1">
                <a:ea typeface="맑은 고딕"/>
              </a:rPr>
              <a:t>넘기기전에</a:t>
            </a:r>
            <a:r>
              <a:rPr lang="ko-KR" altLang="en-US" sz="1600" b="1" dirty="0">
                <a:ea typeface="맑은 고딕"/>
              </a:rPr>
              <a:t> </a:t>
            </a:r>
            <a:r>
              <a:rPr lang="ko-KR" altLang="en-US" sz="1600" b="1" dirty="0" err="1">
                <a:ea typeface="맑은 고딕"/>
              </a:rPr>
              <a:t>pageObject.</a:t>
            </a:r>
            <a:r>
              <a:rPr lang="ko-KR" sz="1600" b="1" dirty="0" err="1">
                <a:ea typeface="+mn-lt"/>
                <a:cs typeface="+mn-lt"/>
              </a:rPr>
              <a:t>setPerPageNum</a:t>
            </a:r>
            <a:r>
              <a:rPr lang="en-US" altLang="ko-KR" sz="1600" b="1" dirty="0">
                <a:ea typeface="+mn-lt"/>
                <a:cs typeface="+mn-lt"/>
              </a:rPr>
              <a:t>() </a:t>
            </a:r>
            <a:r>
              <a:rPr lang="en-US" altLang="ko-KR" sz="1600" b="1" dirty="0" err="1">
                <a:ea typeface="+mn-lt"/>
                <a:cs typeface="+mn-lt"/>
              </a:rPr>
              <a:t>파라미터에</a:t>
            </a:r>
            <a:r>
              <a:rPr lang="en-US" altLang="ko-KR" sz="1600" b="1" dirty="0">
                <a:ea typeface="+mn-lt"/>
                <a:cs typeface="+mn-lt"/>
              </a:rPr>
              <a:t> </a:t>
            </a:r>
            <a:endParaRPr lang="en-US" altLang="ko-KR" sz="1600" b="1">
              <a:ea typeface="맑은 고딕"/>
              <a:cs typeface="+mn-lt"/>
            </a:endParaRPr>
          </a:p>
          <a:p>
            <a:r>
              <a:rPr lang="en-US" altLang="ko-KR" sz="1600" b="1" dirty="0">
                <a:ea typeface="+mn-lt"/>
                <a:cs typeface="+mn-lt"/>
              </a:rPr>
              <a:t>한 </a:t>
            </a:r>
            <a:r>
              <a:rPr lang="en-US" altLang="ko-KR" sz="1600" b="1" dirty="0" err="1">
                <a:ea typeface="+mn-lt"/>
                <a:cs typeface="+mn-lt"/>
              </a:rPr>
              <a:t>페이지</a:t>
            </a:r>
            <a:r>
              <a:rPr lang="en-US" altLang="ko-KR" sz="1600" b="1" dirty="0">
                <a:ea typeface="+mn-lt"/>
                <a:cs typeface="+mn-lt"/>
              </a:rPr>
              <a:t> 당 </a:t>
            </a:r>
            <a:r>
              <a:rPr lang="en-US" altLang="ko-KR" sz="1600" b="1" dirty="0" err="1">
                <a:ea typeface="+mn-lt"/>
                <a:cs typeface="+mn-lt"/>
              </a:rPr>
              <a:t>얼만큼</a:t>
            </a:r>
            <a:r>
              <a:rPr lang="en-US" altLang="ko-KR" sz="1600" b="1" dirty="0">
                <a:ea typeface="+mn-lt"/>
                <a:cs typeface="+mn-lt"/>
              </a:rPr>
              <a:t> </a:t>
            </a:r>
            <a:r>
              <a:rPr lang="en-US" altLang="ko-KR" sz="1600" b="1" dirty="0" err="1">
                <a:ea typeface="+mn-lt"/>
                <a:cs typeface="+mn-lt"/>
              </a:rPr>
              <a:t>표시할</a:t>
            </a:r>
            <a:r>
              <a:rPr lang="en-US" altLang="ko-KR" sz="1600" b="1" dirty="0">
                <a:ea typeface="+mn-lt"/>
                <a:cs typeface="+mn-lt"/>
              </a:rPr>
              <a:t> </a:t>
            </a:r>
            <a:r>
              <a:rPr lang="en-US" altLang="ko-KR" sz="1600" b="1" dirty="0" err="1">
                <a:ea typeface="+mn-lt"/>
                <a:cs typeface="+mn-lt"/>
              </a:rPr>
              <a:t>것인지</a:t>
            </a:r>
            <a:r>
              <a:rPr lang="en-US" altLang="ko-KR" sz="1600" b="1" dirty="0">
                <a:ea typeface="+mn-lt"/>
                <a:cs typeface="+mn-lt"/>
              </a:rPr>
              <a:t> long </a:t>
            </a:r>
            <a:r>
              <a:rPr lang="en-US" altLang="ko-KR" sz="1600" b="1" dirty="0" err="1">
                <a:ea typeface="+mn-lt"/>
                <a:cs typeface="+mn-lt"/>
              </a:rPr>
              <a:t>타입의</a:t>
            </a:r>
            <a:r>
              <a:rPr lang="en-US" altLang="ko-KR" sz="1600" b="1" dirty="0">
                <a:ea typeface="+mn-lt"/>
                <a:cs typeface="+mn-lt"/>
              </a:rPr>
              <a:t> </a:t>
            </a:r>
            <a:r>
              <a:rPr lang="en-US" altLang="ko-KR" sz="1600" b="1" dirty="0" err="1">
                <a:ea typeface="+mn-lt"/>
                <a:cs typeface="+mn-lt"/>
              </a:rPr>
              <a:t>데이터로</a:t>
            </a:r>
            <a:r>
              <a:rPr lang="en-US" altLang="ko-KR" sz="1600" b="1" dirty="0">
                <a:ea typeface="+mn-lt"/>
                <a:cs typeface="+mn-lt"/>
              </a:rPr>
              <a:t> </a:t>
            </a:r>
            <a:r>
              <a:rPr lang="en-US" altLang="ko-KR" sz="1600" b="1" dirty="0" err="1">
                <a:ea typeface="+mn-lt"/>
                <a:cs typeface="+mn-lt"/>
              </a:rPr>
              <a:t>세팅하여</a:t>
            </a:r>
            <a:r>
              <a:rPr lang="en-US" altLang="ko-KR" sz="1600" b="1" dirty="0">
                <a:ea typeface="+mn-lt"/>
                <a:cs typeface="+mn-lt"/>
              </a:rPr>
              <a:t> </a:t>
            </a:r>
            <a:r>
              <a:rPr lang="en-US" altLang="ko-KR" sz="1600" b="1" dirty="0" err="1">
                <a:ea typeface="+mn-lt"/>
                <a:cs typeface="+mn-lt"/>
              </a:rPr>
              <a:t>해결하였다</a:t>
            </a:r>
            <a:r>
              <a:rPr lang="en-US" altLang="ko-KR" sz="1600" b="1" dirty="0">
                <a:ea typeface="+mn-lt"/>
                <a:cs typeface="+mn-lt"/>
              </a:rPr>
              <a:t>.</a:t>
            </a:r>
            <a:endParaRPr lang="en-US" altLang="ko-KR" sz="16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9968817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7FADD4B-6CD5-4946-BE6F-A6401DE028F4}"/>
              </a:ext>
            </a:extLst>
          </p:cNvPr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15320" y="5439629"/>
            <a:ext cx="10975228" cy="990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BB0DA31-0AD9-40C4-8407-C9C3565102B7}"/>
              </a:ext>
            </a:extLst>
          </p:cNvPr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098391" y="1365424"/>
            <a:ext cx="8890665" cy="6572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82D614-B9DA-41E6-992B-A4BE50B406BF}"/>
              </a:ext>
            </a:extLst>
          </p:cNvPr>
          <p:cNvSpPr txBox="1"/>
          <p:nvPr/>
        </p:nvSpPr>
        <p:spPr>
          <a:xfrm>
            <a:off x="969926" y="1350692"/>
            <a:ext cx="1426892" cy="36190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오류코드: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86E029-6E3D-4FD4-9B56-428B5AC16BF4}"/>
              </a:ext>
            </a:extLst>
          </p:cNvPr>
          <p:cNvSpPr txBox="1"/>
          <p:nvPr/>
        </p:nvSpPr>
        <p:spPr>
          <a:xfrm>
            <a:off x="1068025" y="2126564"/>
            <a:ext cx="3977463" cy="36708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ea typeface="맑은 고딕"/>
              </a:rPr>
              <a:t>내용</a:t>
            </a:r>
            <a:r>
              <a:rPr lang="ko-KR" altLang="en-US" dirty="0">
                <a:ea typeface="맑은 고딕"/>
              </a:rPr>
              <a:t>: 수정이 </a:t>
            </a:r>
            <a:r>
              <a:rPr lang="ko-KR" altLang="en-US" dirty="0" err="1">
                <a:ea typeface="맑은 고딕"/>
              </a:rPr>
              <a:t>안넘어감</a:t>
            </a:r>
            <a:endParaRPr lang="ko-KR" altLang="en-US" dirty="0">
              <a:ea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C54CF-393F-4EF1-A4A3-9DADD7DAEC3D}"/>
              </a:ext>
            </a:extLst>
          </p:cNvPr>
          <p:cNvSpPr txBox="1"/>
          <p:nvPr/>
        </p:nvSpPr>
        <p:spPr>
          <a:xfrm>
            <a:off x="1050188" y="2711179"/>
            <a:ext cx="9274800" cy="64162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ea typeface="맑은 고딕"/>
              </a:rPr>
              <a:t>원인</a:t>
            </a:r>
            <a:r>
              <a:rPr lang="ko-KR" altLang="en-US" dirty="0">
                <a:ea typeface="맑은 고딕"/>
              </a:rPr>
              <a:t>: </a:t>
            </a:r>
            <a:r>
              <a:rPr lang="en-US" altLang="ko-KR" dirty="0">
                <a:ea typeface="맑은 고딕"/>
              </a:rPr>
              <a:t>list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err="1">
                <a:ea typeface="맑은 고딕"/>
              </a:rPr>
              <a:t>to_char</a:t>
            </a:r>
            <a:r>
              <a:rPr lang="en-US" altLang="ko-KR" dirty="0">
                <a:ea typeface="맑은 고딕"/>
              </a:rPr>
              <a:t>(</a:t>
            </a:r>
            <a:r>
              <a:rPr lang="en-US" altLang="ko-KR" err="1">
                <a:ea typeface="맑은 고딕"/>
              </a:rPr>
              <a:t>m.birth</a:t>
            </a:r>
            <a:r>
              <a:rPr lang="en-US" altLang="ko-KR" dirty="0">
                <a:ea typeface="맑은 고딕"/>
              </a:rPr>
              <a:t>, '</a:t>
            </a:r>
            <a:r>
              <a:rPr lang="en-US" altLang="ko-KR" err="1">
                <a:ea typeface="맑은 고딕"/>
              </a:rPr>
              <a:t>yyyy</a:t>
            </a:r>
            <a:r>
              <a:rPr lang="en-US" altLang="ko-KR" dirty="0">
                <a:ea typeface="맑은 고딕"/>
              </a:rPr>
              <a:t>--mm-dd') birth</a:t>
            </a:r>
            <a:r>
              <a:rPr lang="ko-KR" altLang="en-US" dirty="0">
                <a:ea typeface="맑은 고딕"/>
              </a:rPr>
              <a:t>로 넘겼는데 </a:t>
            </a:r>
            <a:r>
              <a:rPr lang="en-US" altLang="ko-KR" dirty="0">
                <a:ea typeface="맑은 고딕"/>
              </a:rPr>
              <a:t>view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err="1">
                <a:ea typeface="맑은 고딕"/>
              </a:rPr>
              <a:t>to_char</a:t>
            </a:r>
            <a:r>
              <a:rPr lang="en-US" altLang="ko-KR" dirty="0">
                <a:ea typeface="맑은 고딕"/>
              </a:rPr>
              <a:t>(</a:t>
            </a:r>
            <a:r>
              <a:rPr lang="en-US" altLang="ko-KR" err="1">
                <a:ea typeface="맑은 고딕"/>
              </a:rPr>
              <a:t>m.birth</a:t>
            </a:r>
            <a:r>
              <a:rPr lang="en-US" altLang="ko-KR" dirty="0">
                <a:ea typeface="맑은 고딕"/>
              </a:rPr>
              <a:t>, '</a:t>
            </a:r>
            <a:r>
              <a:rPr lang="en-US" altLang="ko-KR" err="1">
                <a:ea typeface="맑은 고딕"/>
              </a:rPr>
              <a:t>yyyy</a:t>
            </a:r>
            <a:r>
              <a:rPr lang="en-US" altLang="ko-KR" dirty="0">
                <a:ea typeface="맑은 고딕"/>
              </a:rPr>
              <a:t>--mm-dd') birth </a:t>
            </a:r>
            <a:r>
              <a:rPr lang="ko-KR" altLang="en-US" dirty="0">
                <a:ea typeface="맑은 고딕"/>
              </a:rPr>
              <a:t>받지 못함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E69667-180E-4250-94F1-797BFF0F1CC7}"/>
              </a:ext>
            </a:extLst>
          </p:cNvPr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856827" y="4191100"/>
            <a:ext cx="10848478" cy="942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96B590-2B6F-4DCA-A322-88E7983A8891}"/>
              </a:ext>
            </a:extLst>
          </p:cNvPr>
          <p:cNvSpPr txBox="1"/>
          <p:nvPr/>
        </p:nvSpPr>
        <p:spPr>
          <a:xfrm>
            <a:off x="5758933" y="3352800"/>
            <a:ext cx="228482" cy="3600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344E93-BF6E-4C5D-BC2D-175CD3428085}"/>
              </a:ext>
            </a:extLst>
          </p:cNvPr>
          <p:cNvSpPr txBox="1"/>
          <p:nvPr/>
        </p:nvSpPr>
        <p:spPr>
          <a:xfrm>
            <a:off x="1032352" y="3477652"/>
            <a:ext cx="5689734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ea typeface="맑은 고딕"/>
              </a:rPr>
              <a:t>수정</a:t>
            </a:r>
            <a:r>
              <a:rPr lang="ko-KR" altLang="en-US" dirty="0">
                <a:ea typeface="맑은 고딕"/>
              </a:rPr>
              <a:t>:</a:t>
            </a:r>
            <a:r>
              <a:rPr lang="en-US" altLang="ko-KR" dirty="0">
                <a:ea typeface="맑은 고딕"/>
              </a:rPr>
              <a:t>DAO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view </a:t>
            </a:r>
            <a:r>
              <a:rPr lang="en-US" altLang="ko-KR" dirty="0" err="1">
                <a:ea typeface="맑은 고딕"/>
              </a:rPr>
              <a:t>sql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부분 수정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CD579E57-5E39-4012-9181-476E2BB2A615}"/>
              </a:ext>
            </a:extLst>
          </p:cNvPr>
          <p:cNvSpPr txBox="1">
            <a:spLocks/>
          </p:cNvSpPr>
          <p:nvPr/>
        </p:nvSpPr>
        <p:spPr>
          <a:xfrm>
            <a:off x="609600" y="539496"/>
            <a:ext cx="10972800" cy="96012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>
                <a:ea typeface="맑은 고딕"/>
              </a:rPr>
              <a:t>오류 수정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70316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CD579E57-5E39-4012-9181-476E2BB2A615}"/>
              </a:ext>
            </a:extLst>
          </p:cNvPr>
          <p:cNvSpPr txBox="1">
            <a:spLocks/>
          </p:cNvSpPr>
          <p:nvPr/>
        </p:nvSpPr>
        <p:spPr>
          <a:xfrm>
            <a:off x="609600" y="539496"/>
            <a:ext cx="10972800" cy="96012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>
                <a:ea typeface="맑은 고딕"/>
              </a:rPr>
              <a:t>오류 수정</a:t>
            </a:r>
            <a:endParaRPr lang="ko-KR" alt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E818647-DAEB-499C-8113-627133E1D5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6"/>
          <a:stretch/>
        </p:blipFill>
        <p:spPr bwMode="auto">
          <a:xfrm>
            <a:off x="756770" y="1226003"/>
            <a:ext cx="9302991" cy="2761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>
            <a:extLst>
              <a:ext uri="{FF2B5EF4-FFF2-40B4-BE49-F238E27FC236}">
                <a16:creationId xmlns:a16="http://schemas.microsoft.com/office/drawing/2014/main" id="{C530F66C-971B-4EEC-AEE5-9BB5F2008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70" y="3987346"/>
            <a:ext cx="6935788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DB3648EF-6D13-4854-92A6-2804F44C0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70" y="5168446"/>
            <a:ext cx="6697662" cy="127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491ECB3C-28D3-4C45-A9D1-D9D56EFA7C6C}"/>
              </a:ext>
            </a:extLst>
          </p:cNvPr>
          <p:cNvSpPr txBox="1"/>
          <p:nvPr/>
        </p:nvSpPr>
        <p:spPr>
          <a:xfrm>
            <a:off x="6867005" y="4916991"/>
            <a:ext cx="4254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오류</a:t>
            </a:r>
            <a:r>
              <a:rPr lang="en-US" altLang="ko-KR" dirty="0"/>
              <a:t>-</a:t>
            </a:r>
            <a:r>
              <a:rPr lang="ko-KR" altLang="en-US" dirty="0"/>
              <a:t>데이터가 </a:t>
            </a:r>
            <a:r>
              <a:rPr lang="ko-KR" altLang="en-US" dirty="0" err="1"/>
              <a:t>안넘어옴</a:t>
            </a:r>
            <a:endParaRPr lang="en-US" altLang="ko-KR" dirty="0"/>
          </a:p>
          <a:p>
            <a:r>
              <a:rPr lang="ko-KR" altLang="en-US" dirty="0"/>
              <a:t>원인</a:t>
            </a:r>
            <a:r>
              <a:rPr lang="en-US" altLang="ko-KR" dirty="0"/>
              <a:t>-</a:t>
            </a:r>
            <a:r>
              <a:rPr lang="ko-KR" altLang="en-US" dirty="0" err="1"/>
              <a:t>컬럼이름</a:t>
            </a:r>
            <a:r>
              <a:rPr lang="ko-KR" altLang="en-US" dirty="0"/>
              <a:t> </a:t>
            </a:r>
            <a:r>
              <a:rPr lang="ko-KR" altLang="en-US" dirty="0" err="1"/>
              <a:t>변경후</a:t>
            </a:r>
            <a:r>
              <a:rPr lang="ko-KR" altLang="en-US" dirty="0"/>
              <a:t> </a:t>
            </a:r>
            <a:r>
              <a:rPr lang="en-US" altLang="ko-KR" dirty="0"/>
              <a:t>DAO</a:t>
            </a:r>
            <a:r>
              <a:rPr lang="ko-KR" altLang="en-US" dirty="0" err="1"/>
              <a:t>수정안함</a:t>
            </a:r>
            <a:endParaRPr lang="en-US" altLang="ko-KR" dirty="0"/>
          </a:p>
          <a:p>
            <a:r>
              <a:rPr lang="ko-KR" altLang="en-US" dirty="0"/>
              <a:t>해결</a:t>
            </a:r>
            <a:r>
              <a:rPr lang="en-US" altLang="ko-KR" dirty="0"/>
              <a:t>-class</a:t>
            </a:r>
            <a:r>
              <a:rPr lang="ko-KR" altLang="en-US" dirty="0"/>
              <a:t>에서 </a:t>
            </a:r>
            <a:r>
              <a:rPr lang="en-US" altLang="ko-KR" dirty="0"/>
              <a:t>kind</a:t>
            </a:r>
            <a:r>
              <a:rPr lang="ko-KR" altLang="en-US" dirty="0"/>
              <a:t>로 수정하고 </a:t>
            </a:r>
            <a:r>
              <a:rPr lang="ko-KR" altLang="en-US" dirty="0" err="1"/>
              <a:t>오류해결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898283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CD579E57-5E39-4012-9181-476E2BB2A615}"/>
              </a:ext>
            </a:extLst>
          </p:cNvPr>
          <p:cNvSpPr txBox="1">
            <a:spLocks/>
          </p:cNvSpPr>
          <p:nvPr/>
        </p:nvSpPr>
        <p:spPr>
          <a:xfrm>
            <a:off x="609600" y="539496"/>
            <a:ext cx="10972800" cy="96012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>
                <a:ea typeface="맑은 고딕"/>
              </a:rPr>
              <a:t>오류 수정</a:t>
            </a:r>
            <a:endParaRPr lang="ko-KR" altLang="en-US" dirty="0"/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A1042C9C-29ED-4672-AD2D-A8A25800ED76}"/>
              </a:ext>
            </a:extLst>
          </p:cNvPr>
          <p:cNvSpPr txBox="1"/>
          <p:nvPr/>
        </p:nvSpPr>
        <p:spPr>
          <a:xfrm>
            <a:off x="439138" y="1225777"/>
            <a:ext cx="91604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내용</a:t>
            </a:r>
            <a:r>
              <a:rPr lang="en-US" altLang="ko-KR" dirty="0"/>
              <a:t>: </a:t>
            </a:r>
            <a:r>
              <a:rPr lang="ko-KR" altLang="en-US" dirty="0"/>
              <a:t>리스트에 제목이 안보임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원인</a:t>
            </a:r>
            <a:r>
              <a:rPr lang="en-US" altLang="ko-KR" dirty="0"/>
              <a:t>: </a:t>
            </a:r>
            <a:r>
              <a:rPr lang="en-US" altLang="ko-KR" dirty="0" err="1"/>
              <a:t>qnaDAO</a:t>
            </a:r>
            <a:r>
              <a:rPr lang="ko-KR" altLang="en-US" dirty="0"/>
              <a:t>의 </a:t>
            </a:r>
            <a:r>
              <a:rPr lang="en-US" altLang="ko-KR" dirty="0"/>
              <a:t>list</a:t>
            </a:r>
            <a:r>
              <a:rPr lang="ko-KR" altLang="en-US" dirty="0"/>
              <a:t>에서 데이터를 </a:t>
            </a:r>
            <a:r>
              <a:rPr lang="ko-KR" altLang="en-US" dirty="0" err="1"/>
              <a:t>가져올때</a:t>
            </a:r>
            <a:r>
              <a:rPr lang="ko-KR" altLang="en-US" dirty="0"/>
              <a:t> </a:t>
            </a:r>
            <a:r>
              <a:rPr lang="en-US" altLang="ko-KR" dirty="0"/>
              <a:t>title </a:t>
            </a:r>
            <a:r>
              <a:rPr lang="ko-KR" altLang="en-US" dirty="0" err="1"/>
              <a:t>값누락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수정</a:t>
            </a:r>
            <a:r>
              <a:rPr lang="en-US" altLang="ko-KR" dirty="0"/>
              <a:t>: </a:t>
            </a:r>
            <a:r>
              <a:rPr lang="en-US" altLang="ko-KR" dirty="0" err="1"/>
              <a:t>qnaDAO</a:t>
            </a:r>
            <a:r>
              <a:rPr lang="ko-KR" altLang="en-US" dirty="0"/>
              <a:t>의 </a:t>
            </a:r>
            <a:r>
              <a:rPr lang="en-US" altLang="ko-KR" dirty="0" err="1"/>
              <a:t>vo.setTitle</a:t>
            </a:r>
            <a:r>
              <a:rPr lang="en-US" altLang="ko-KR" dirty="0"/>
              <a:t>(</a:t>
            </a:r>
            <a:r>
              <a:rPr lang="en-US" altLang="ko-KR" dirty="0" err="1"/>
              <a:t>rs.getString</a:t>
            </a:r>
            <a:r>
              <a:rPr lang="en-US" altLang="ko-KR" dirty="0"/>
              <a:t>(“title”));</a:t>
            </a:r>
            <a:r>
              <a:rPr lang="ko-KR" altLang="en-US" dirty="0"/>
              <a:t> 추가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899FF6-E34C-4274-A923-F0CE11A55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22" y="2900345"/>
            <a:ext cx="9572625" cy="322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73426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4164377" y="2989242"/>
            <a:ext cx="3863247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>
                <a:ea typeface="맑은 고딕"/>
              </a:rPr>
              <a:t>개발 후기</a:t>
            </a:r>
          </a:p>
        </p:txBody>
      </p:sp>
    </p:spTree>
    <p:extLst>
      <p:ext uri="{BB962C8B-B14F-4D97-AF65-F5344CB8AC3E}">
        <p14:creationId xmlns:p14="http://schemas.microsoft.com/office/powerpoint/2010/main" val="40848331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285FB-9680-4C48-9A7C-5701997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개발후기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D4E203-9897-4BF7-8025-2CA5ECC1A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5" y="1657351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b="1" dirty="0">
                <a:ea typeface="맑은 고딕"/>
              </a:rPr>
              <a:t>개발자</a:t>
            </a:r>
            <a:r>
              <a:rPr lang="ko-KR" altLang="en-US" dirty="0">
                <a:ea typeface="맑은 고딕"/>
              </a:rPr>
              <a:t> : 임영빈</a:t>
            </a:r>
            <a:endParaRPr lang="ko-KR" altLang="en-US"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ko-KR" altLang="en-US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2400" dirty="0">
                <a:ea typeface="맑은 고딕"/>
              </a:rPr>
              <a:t>-</a:t>
            </a:r>
            <a:r>
              <a:rPr lang="ko-KR" altLang="en-US" sz="2400" dirty="0">
                <a:latin typeface="함초롬바탕"/>
                <a:ea typeface="맑은 고딕"/>
              </a:rPr>
              <a:t> </a:t>
            </a:r>
            <a:r>
              <a:rPr lang="ko-KR" altLang="en-US" sz="2400" i="1" dirty="0">
                <a:latin typeface="한컴 윤체 L"/>
                <a:ea typeface="맑은 고딕"/>
              </a:rPr>
              <a:t>처음 맡아본 팀장의 역할을 제대로 수행하지는 </a:t>
            </a:r>
            <a:r>
              <a:rPr lang="ko-KR" altLang="en-US" sz="2400" i="1" dirty="0" err="1">
                <a:latin typeface="한컴 윤체 L"/>
                <a:ea typeface="맑은 고딕"/>
              </a:rPr>
              <a:t>못했던것</a:t>
            </a:r>
            <a:r>
              <a:rPr lang="ko-KR" altLang="en-US" sz="2400" i="1" dirty="0">
                <a:latin typeface="한컴 윤체 L"/>
                <a:ea typeface="맑은 고딕"/>
              </a:rPr>
              <a:t> 같아서 많이 아쉬웠고,  그래도 믿고 따라준 팀원들에게 감사할 따름입니다. </a:t>
            </a:r>
          </a:p>
          <a:p>
            <a:pPr marL="0" indent="0">
              <a:buNone/>
            </a:pPr>
            <a:endParaRPr lang="ko-KR" altLang="en-US" sz="2400" i="1" dirty="0">
              <a:latin typeface="한컴 윤체 L"/>
              <a:ea typeface="맑은 고딕"/>
            </a:endParaRPr>
          </a:p>
          <a:p>
            <a:pPr marL="0" indent="0">
              <a:buNone/>
            </a:pPr>
            <a:r>
              <a:rPr lang="ko-KR" altLang="en-US" sz="2400" i="1" dirty="0">
                <a:latin typeface="한컴 윤체 L"/>
                <a:ea typeface="맑은 고딕"/>
              </a:rPr>
              <a:t>앞으로도 팀장을 할 기회가 있을지는 모르겠지만 이번 경험을 통해 다음 번에는 더욱 발전할 수 있는 계기가 될 것 같습니다. 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74872742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285FB-9680-4C48-9A7C-5701997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개발후기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D4E203-9897-4BF7-8025-2CA5ECC1A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5" y="1657351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b="1" dirty="0">
                <a:ea typeface="맑은 고딕"/>
              </a:rPr>
              <a:t>개발자</a:t>
            </a:r>
            <a:r>
              <a:rPr lang="ko-KR" altLang="en-US" dirty="0">
                <a:ea typeface="맑은 고딕"/>
              </a:rPr>
              <a:t> : 정지원</a:t>
            </a:r>
            <a:endParaRPr lang="ko-KR" altLang="en-US" dirty="0"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ko-KR" altLang="en-US" dirty="0"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2400" dirty="0">
                <a:ea typeface="맑은 고딕"/>
              </a:rPr>
              <a:t>-</a:t>
            </a:r>
            <a:r>
              <a:rPr lang="ko-KR" altLang="en-US" sz="2400" dirty="0">
                <a:latin typeface="함초롬바탕"/>
                <a:ea typeface="맑은 고딕"/>
              </a:rPr>
              <a:t> </a:t>
            </a:r>
            <a:r>
              <a:rPr lang="ko-KR" altLang="en-US" sz="2000" i="1" dirty="0">
                <a:latin typeface="한컴 윤체 L"/>
                <a:ea typeface="맑은 고딕"/>
              </a:rPr>
              <a:t>처음으로 팀 프로젝트를 하면서 서로의견을 제시하면서 만드는 게 재밌었습니다</a:t>
            </a:r>
            <a:r>
              <a:rPr lang="en-US" altLang="ko-KR" sz="2000" i="1" dirty="0">
                <a:latin typeface="한컴 윤체 L"/>
                <a:ea typeface="맑은 고딕"/>
              </a:rPr>
              <a:t>.</a:t>
            </a:r>
            <a:endParaRPr lang="en-US" sz="2000" i="1">
              <a:latin typeface="한컴 윤체 L"/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ko-KR" sz="2000" i="1" dirty="0">
              <a:latin typeface="한컴 윤체 L"/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2000" i="1" dirty="0">
                <a:latin typeface="한컴 윤체 L"/>
                <a:ea typeface="맑은 고딕"/>
              </a:rPr>
              <a:t>프로그램을 작동이 잘 안되어서 어려움도 있었지만 팀원들의 많은 도움으로 인해 해결 할 수 있었습니다</a:t>
            </a:r>
            <a:r>
              <a:rPr lang="en-US" altLang="ko-KR" sz="2000" i="1" dirty="0">
                <a:latin typeface="한컴 윤체 L"/>
                <a:ea typeface="맑은 고딕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2000" i="1" dirty="0">
              <a:latin typeface="한컴 윤체 L"/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2000" i="1" dirty="0">
                <a:latin typeface="한컴 윤체 L"/>
                <a:ea typeface="맑은 고딕"/>
              </a:rPr>
              <a:t>앞으로도 팀 프로젝트 하면서 팀원들과 의견을 나누며 하고 싶습니다</a:t>
            </a:r>
            <a:r>
              <a:rPr lang="en-US" altLang="ko-KR" sz="2000" i="1" dirty="0">
                <a:latin typeface="한컴 윤체 L"/>
                <a:ea typeface="맑은 고딕"/>
              </a:rPr>
              <a:t>.</a:t>
            </a:r>
            <a:r>
              <a:rPr lang="ko-KR" altLang="en-US" sz="2000" i="1" dirty="0">
                <a:latin typeface="한컴 윤체 L"/>
                <a:ea typeface="맑은 고딕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0632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및 역할 배정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ko-KR" altLang="en-US" dirty="0">
                <a:ea typeface="맑은 고딕"/>
              </a:rPr>
              <a:t> </a:t>
            </a:r>
            <a:r>
              <a:rPr lang="ko-KR" altLang="en-US" dirty="0" err="1">
                <a:ea typeface="맑은 고딕"/>
              </a:rPr>
              <a:t>채연지</a:t>
            </a:r>
            <a:endParaRPr lang="en-US" altLang="ko-KR" dirty="0" err="1">
              <a:ea typeface="맑은 고딕"/>
            </a:endParaRP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공지사항 및 이벤트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sz="2400" b="1" dirty="0">
                <a:ea typeface="맑은 고딕"/>
              </a:rPr>
              <a:t>notice</a:t>
            </a: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한글 필터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sz="2400" b="1" dirty="0">
                <a:ea typeface="맑은 고딕"/>
              </a:rPr>
              <a:t>EncodingFilter.java, web.xml</a:t>
            </a:r>
          </a:p>
          <a:p>
            <a:pPr>
              <a:buFontTx/>
              <a:buChar char="-"/>
            </a:pPr>
            <a:endParaRPr lang="en-US" altLang="ko-KR" sz="2400" b="1" dirty="0"/>
          </a:p>
          <a:p>
            <a:pPr>
              <a:buFontTx/>
              <a:buChar char="-"/>
            </a:pP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138609701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285FB-9680-4C48-9A7C-5701997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개발후기</a:t>
            </a:r>
            <a:endParaRPr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B5F21E6-52BF-4A86-9D2D-5FE81EF5C296}"/>
              </a:ext>
            </a:extLst>
          </p:cNvPr>
          <p:cNvSpPr>
            <a:spLocks noGrp="1"/>
          </p:cNvSpPr>
          <p:nvPr/>
        </p:nvSpPr>
        <p:spPr>
          <a:xfrm>
            <a:off x="819150" y="180022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b="1" dirty="0">
              <a:ea typeface="맑은 고딕"/>
            </a:endParaRPr>
          </a:p>
          <a:p>
            <a:pPr marL="0" indent="0" defTabSz="914400">
              <a:spcBef>
                <a:spcPct val="20000"/>
              </a:spcBef>
              <a:buSzPct val="90000"/>
              <a:buNone/>
            </a:pPr>
            <a:r>
              <a:rPr lang="ko-KR" altLang="en-US" sz="3200" b="1" dirty="0">
                <a:solidFill>
                  <a:schemeClr val="tx1"/>
                </a:solidFill>
                <a:ea typeface="맑은 고딕"/>
              </a:rPr>
              <a:t>개발자 : </a:t>
            </a:r>
            <a:r>
              <a:rPr lang="ko-KR" altLang="en-US" sz="3200" b="1" i="1" dirty="0" err="1">
                <a:solidFill>
                  <a:schemeClr val="tx1"/>
                </a:solidFill>
                <a:ea typeface="맑은 고딕"/>
              </a:rPr>
              <a:t>권오윤</a:t>
            </a:r>
            <a:endParaRPr lang="en-US" altLang="ko-KR" sz="3200" b="1" i="1">
              <a:solidFill>
                <a:schemeClr val="tx1"/>
              </a:solidFill>
              <a:ea typeface="맑은 고딕"/>
            </a:endParaRPr>
          </a:p>
          <a:p>
            <a:pPr marL="0" indent="0">
              <a:buNone/>
            </a:pPr>
            <a:endParaRPr lang="ko-KR" altLang="en-US" dirty="0">
              <a:ea typeface="맑은 고딕"/>
            </a:endParaRPr>
          </a:p>
          <a:p>
            <a:pPr marL="0" indent="0" defTabSz="914400">
              <a:spcBef>
                <a:spcPts val="0"/>
              </a:spcBef>
              <a:buSzPct val="90000"/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- 처음으로 팀 프로젝트를 했는데 계속 아파서 같이 잘 만들지도 못하고 끝까지 만들지 못해서 팀원들에게 미안한 마음이 들었습니다</a:t>
            </a:r>
            <a:r>
              <a:rPr lang="en-US" altLang="ko-KR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altLang="ko-KR" sz="2000" i="1" dirty="0">
              <a:solidFill>
                <a:schemeClr val="tx1"/>
              </a:solidFill>
              <a:latin typeface="한컴 윤체 L"/>
              <a:ea typeface="맑은 고딕"/>
            </a:endParaRPr>
          </a:p>
          <a:p>
            <a:pPr marL="0" indent="0" defTabSz="914400">
              <a:spcBef>
                <a:spcPts val="0"/>
              </a:spcBef>
              <a:buSzPct val="90000"/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팀원들에게 많은 도움을 받아 죄송하고 감사할 따름입니다</a:t>
            </a:r>
            <a:r>
              <a:rPr lang="en-US" altLang="ko-KR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  <a:endParaRPr lang="ko-KR" altLang="en-US" sz="2000" i="1" dirty="0">
              <a:solidFill>
                <a:schemeClr val="tx1"/>
              </a:solidFill>
              <a:latin typeface="한컴 윤체 L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2762054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285FB-9680-4C48-9A7C-5701997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개발후기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D4E203-9897-4BF7-8025-2CA5ECC1A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5" y="1657351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b="1" dirty="0">
                <a:ea typeface="맑은 고딕"/>
              </a:rPr>
              <a:t>개발자</a:t>
            </a:r>
            <a:r>
              <a:rPr lang="ko-KR" altLang="en-US" dirty="0">
                <a:ea typeface="맑은 고딕"/>
              </a:rPr>
              <a:t> : </a:t>
            </a:r>
            <a:r>
              <a:rPr lang="ko-KR" altLang="en-US" dirty="0" err="1">
                <a:ea typeface="맑은 고딕"/>
              </a:rPr>
              <a:t>채연지</a:t>
            </a:r>
            <a:endParaRPr lang="ko-KR" altLang="en-US" dirty="0"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ko-KR" altLang="en-US" dirty="0"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2400" dirty="0">
                <a:ea typeface="맑은 고딕"/>
              </a:rPr>
              <a:t>-</a:t>
            </a:r>
            <a:r>
              <a:rPr lang="ko-KR" altLang="en-US" sz="2400" dirty="0">
                <a:latin typeface="함초롬바탕"/>
                <a:ea typeface="맑은 고딕"/>
              </a:rPr>
              <a:t> </a:t>
            </a:r>
            <a:r>
              <a:rPr lang="ko-KR" altLang="en-US" sz="2000" i="1" dirty="0">
                <a:latin typeface="한컴 윤체 L"/>
                <a:ea typeface="맑은 고딕"/>
              </a:rPr>
              <a:t>본인의 실력이 </a:t>
            </a:r>
            <a:r>
              <a:rPr lang="ko-KR" altLang="en-US" sz="2000" i="1" dirty="0" err="1">
                <a:latin typeface="한컴 윤체 L"/>
                <a:ea typeface="맑은 고딕"/>
              </a:rPr>
              <a:t>뛰어나지않는</a:t>
            </a:r>
            <a:r>
              <a:rPr lang="ko-KR" altLang="en-US" sz="2000" i="1" dirty="0">
                <a:latin typeface="한컴 윤체 L"/>
                <a:ea typeface="맑은 고딕"/>
              </a:rPr>
              <a:t> 부분으로 프로젝트를 처음 </a:t>
            </a:r>
            <a:r>
              <a:rPr lang="ko-KR" altLang="en-US" sz="2000" i="1" dirty="0" err="1">
                <a:latin typeface="한컴 윤체 L"/>
                <a:ea typeface="맑은 고딕"/>
              </a:rPr>
              <a:t>진행하는거라</a:t>
            </a:r>
            <a:r>
              <a:rPr lang="ko-KR" altLang="en-US" sz="2000" i="1" dirty="0">
                <a:latin typeface="한컴 윤체 L"/>
                <a:ea typeface="맑은 고딕"/>
              </a:rPr>
              <a:t> 걱정이 많았는데 팀원분들께서 많은 도움을 주셔서 이렇게 만들 수 있었습니다. </a:t>
            </a:r>
            <a:endParaRPr lang="en-US" altLang="ko-KR" sz="2000" i="1" dirty="0">
              <a:latin typeface="한컴 윤체 L"/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endParaRPr lang="ko-KR" altLang="en-US" sz="2000" i="1" dirty="0">
              <a:latin typeface="한컴 윤체 L"/>
              <a:ea typeface="맑은 고딕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2000" i="1" dirty="0">
                <a:latin typeface="한컴 윤체 L"/>
                <a:ea typeface="맑은 고딕"/>
              </a:rPr>
              <a:t> 물론 어려운 부분도 있었지만 팀프로젝트를 </a:t>
            </a:r>
            <a:r>
              <a:rPr lang="ko-KR" altLang="en-US" sz="2000" i="1" dirty="0" err="1">
                <a:latin typeface="한컴 윤체 L"/>
                <a:ea typeface="맑은 고딕"/>
              </a:rPr>
              <a:t>하므로써</a:t>
            </a:r>
            <a:r>
              <a:rPr lang="ko-KR" altLang="en-US" sz="2000" i="1" dirty="0">
                <a:latin typeface="한컴 윤체 L"/>
                <a:ea typeface="맑은 고딕"/>
              </a:rPr>
              <a:t> 프로그램 작동 성공의 성취감과 팀원들과의 상의를 통해 해결해가는 과정 등이 </a:t>
            </a:r>
            <a:r>
              <a:rPr lang="ko-KR" altLang="en-US" sz="2000" i="1" dirty="0" err="1">
                <a:latin typeface="한컴 윤체 L"/>
                <a:ea typeface="맑은 고딕"/>
              </a:rPr>
              <a:t>후회하지않을</a:t>
            </a:r>
            <a:r>
              <a:rPr lang="ko-KR" altLang="en-US" sz="2000" i="1" dirty="0">
                <a:latin typeface="한컴 윤체 L"/>
                <a:ea typeface="맑은 고딕"/>
              </a:rPr>
              <a:t> 좋은 경험이었습니다</a:t>
            </a:r>
            <a:endParaRPr lang="en-US" sz="2000" i="1">
              <a:latin typeface="한컴 윤체 L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48131775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285FB-9680-4C48-9A7C-5701997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개발후기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D5836C-E254-463E-819A-46B434801641}"/>
              </a:ext>
            </a:extLst>
          </p:cNvPr>
          <p:cNvSpPr>
            <a:spLocks noGrp="1"/>
          </p:cNvSpPr>
          <p:nvPr/>
        </p:nvSpPr>
        <p:spPr>
          <a:xfrm>
            <a:off x="1033503" y="1803425"/>
            <a:ext cx="8915400" cy="4277034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SzPct val="90000"/>
              <a:buNone/>
            </a:pPr>
            <a:endParaRPr lang="ko-KR" altLang="en-US" sz="2000" i="1" dirty="0">
              <a:solidFill>
                <a:schemeClr val="tx1"/>
              </a:solidFill>
              <a:latin typeface="한컴 윤체 L"/>
              <a:ea typeface="맑은 고딕"/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ko-KR" sz="2000" b="1" dirty="0">
                <a:ea typeface="+mn-lt"/>
                <a:cs typeface="+mn-lt"/>
              </a:rPr>
              <a:t>개발자</a:t>
            </a:r>
            <a:r>
              <a:rPr lang="ko-KR" sz="2000" dirty="0">
                <a:ea typeface="+mn-lt"/>
                <a:cs typeface="+mn-lt"/>
              </a:rPr>
              <a:t> :</a:t>
            </a:r>
            <a:r>
              <a:rPr lang="ko-KR" altLang="en-US" sz="2000" dirty="0">
                <a:ea typeface="+mn-lt"/>
                <a:cs typeface="+mn-lt"/>
              </a:rPr>
              <a:t> 임재영</a:t>
            </a:r>
            <a:endParaRPr lang="ko-KR" dirty="0"/>
          </a:p>
          <a:p>
            <a:pPr marL="0" indent="0" defTabSz="914400">
              <a:spcBef>
                <a:spcPts val="0"/>
              </a:spcBef>
              <a:buNone/>
            </a:pPr>
            <a:endParaRPr lang="ko-KR" altLang="en-US" sz="2000" i="1" dirty="0">
              <a:solidFill>
                <a:schemeClr val="tx1"/>
              </a:solidFill>
              <a:latin typeface="한컴 윤체 L"/>
              <a:ea typeface="맑은 고딕"/>
            </a:endParaRPr>
          </a:p>
          <a:p>
            <a:pPr marL="0" indent="0" defTabSz="914400">
              <a:spcBef>
                <a:spcPts val="0"/>
              </a:spcBef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- </a:t>
            </a:r>
            <a:r>
              <a:rPr lang="ko-KR" altLang="en-US" sz="2000" i="1" dirty="0" err="1">
                <a:solidFill>
                  <a:schemeClr val="tx1"/>
                </a:solidFill>
                <a:latin typeface="한컴 윤체 L"/>
                <a:ea typeface="맑은 고딕"/>
              </a:rPr>
              <a:t>개발할수있을까</a:t>
            </a: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 자신감이 </a:t>
            </a:r>
            <a:r>
              <a:rPr lang="ko-KR" altLang="en-US" sz="2000" i="1" dirty="0" err="1">
                <a:solidFill>
                  <a:schemeClr val="tx1"/>
                </a:solidFill>
                <a:latin typeface="한컴 윤체 L"/>
                <a:ea typeface="맑은 고딕"/>
              </a:rPr>
              <a:t>많이떨어졌다</a:t>
            </a: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  <a:endParaRPr lang="ko-KR">
              <a:solidFill>
                <a:schemeClr val="tx1"/>
              </a:solidFill>
            </a:endParaRPr>
          </a:p>
          <a:p>
            <a:pPr marL="0" lvl="0" indent="0" defTabSz="914400">
              <a:spcBef>
                <a:spcPts val="0"/>
              </a:spcBef>
              <a:buSzPct val="90000"/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개발하는 과정에서 팀원끼리 서로 물어보기도 하고 검색도 하고 강사님의 도움을 받아 완성하게 되어 기쁘다</a:t>
            </a:r>
            <a:r>
              <a:rPr lang="en-US" altLang="ko-KR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</a:p>
          <a:p>
            <a:pPr marL="0" lvl="0" indent="0" defTabSz="914400">
              <a:spcBef>
                <a:spcPts val="0"/>
              </a:spcBef>
              <a:buSzPct val="90000"/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프로젝트 개발에 대한 이해와 자신감이 생겨서 처음 시작할 때 보다 한 단계 올라간 것 같다</a:t>
            </a:r>
            <a:r>
              <a:rPr lang="en-US" altLang="ko-KR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</a:p>
          <a:p>
            <a:pPr marL="0" lvl="0" indent="0" defTabSz="914400">
              <a:spcBef>
                <a:spcPts val="0"/>
              </a:spcBef>
              <a:buSzPct val="90000"/>
              <a:buNone/>
            </a:pP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아쉬운 부분도 있지만 더 노력하여 </a:t>
            </a:r>
            <a:r>
              <a:rPr lang="ko-KR" altLang="en-US" sz="2000" i="1" dirty="0" err="1">
                <a:solidFill>
                  <a:schemeClr val="tx1"/>
                </a:solidFill>
                <a:latin typeface="한컴 윤체 L"/>
                <a:ea typeface="맑은 고딕"/>
              </a:rPr>
              <a:t>개발자로서의</a:t>
            </a:r>
            <a:r>
              <a:rPr lang="ko-KR" altLang="en-US" sz="2000" i="1" dirty="0">
                <a:solidFill>
                  <a:schemeClr val="tx1"/>
                </a:solidFill>
                <a:latin typeface="한컴 윤체 L"/>
                <a:ea typeface="맑은 고딕"/>
              </a:rPr>
              <a:t> 나의 길을 개척하고자 한다</a:t>
            </a:r>
            <a:r>
              <a:rPr lang="en-US" altLang="ko-KR" sz="2000" i="1" dirty="0">
                <a:solidFill>
                  <a:schemeClr val="tx1"/>
                </a:solidFill>
                <a:latin typeface="한컴 윤체 L"/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024750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4090931" y="2879073"/>
            <a:ext cx="3927512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 err="1">
                <a:ea typeface="맑은 고딕"/>
              </a:rPr>
              <a:t>Thank</a:t>
            </a:r>
            <a:r>
              <a:rPr lang="ko-KR" altLang="en-US" sz="6600" b="1" dirty="0">
                <a:ea typeface="맑은 고딕"/>
              </a:rPr>
              <a:t> </a:t>
            </a:r>
            <a:r>
              <a:rPr lang="ko-KR" altLang="en-US" sz="6600" b="1" dirty="0" err="1">
                <a:ea typeface="맑은 고딕"/>
              </a:rPr>
              <a:t>you</a:t>
            </a:r>
            <a:r>
              <a:rPr lang="ko-KR" altLang="en-US" sz="6600" b="1" dirty="0">
                <a:ea typeface="맑은 고딕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3003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2585291" y="2833170"/>
            <a:ext cx="689288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7200" b="1" dirty="0">
                <a:ea typeface="맑은 고딕"/>
              </a:rPr>
              <a:t>요구사항 정의서</a:t>
            </a:r>
          </a:p>
        </p:txBody>
      </p:sp>
    </p:spTree>
    <p:extLst>
      <p:ext uri="{BB962C8B-B14F-4D97-AF65-F5344CB8AC3E}">
        <p14:creationId xmlns:p14="http://schemas.microsoft.com/office/powerpoint/2010/main" val="1833084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요구사항 정의서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ko-KR" altLang="en-US" dirty="0">
              <a:ea typeface="맑은 고딕"/>
            </a:endParaRPr>
          </a:p>
          <a:p>
            <a:pPr>
              <a:buFontTx/>
              <a:buChar char="-"/>
            </a:pPr>
            <a:endParaRPr lang="en-US" altLang="ko-KR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87F3D4-CA80-410E-99C9-9DB90370A13F}"/>
              </a:ext>
            </a:extLst>
          </p:cNvPr>
          <p:cNvSpPr txBox="1"/>
          <p:nvPr/>
        </p:nvSpPr>
        <p:spPr>
          <a:xfrm>
            <a:off x="923582" y="2429219"/>
            <a:ext cx="9270693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공지사항에서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모든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공지사항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이벤트리스트를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관리자는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예약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이벤트까지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보이게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한다</a:t>
            </a:r>
            <a:r>
              <a:rPr lang="en-US" altLang="ko-KR" dirty="0">
                <a:ea typeface="맑은 고딕"/>
              </a:rPr>
              <a:t>.</a:t>
            </a:r>
            <a:endParaRPr lang="ko-KR" altLang="en-US" dirty="0"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모든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예약게시글을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제외한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모든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게시글을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열람할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관리자는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공지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이벤트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글을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등록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있어야한다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/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상품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종류에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맞는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리스트를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표시할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있어야하며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총</a:t>
            </a:r>
            <a:r>
              <a:rPr lang="en-US" altLang="ko-KR" dirty="0">
                <a:ea typeface="맑은 고딕"/>
              </a:rPr>
              <a:t> 12</a:t>
            </a:r>
            <a:r>
              <a:rPr lang="ko-KR" altLang="en-US" dirty="0">
                <a:ea typeface="맑은 고딕"/>
              </a:rPr>
              <a:t>개의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이미지를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표시한다</a:t>
            </a:r>
            <a:r>
              <a:rPr lang="en-US" altLang="ko-KR" dirty="0">
                <a:ea typeface="맑은 고딕"/>
              </a:rPr>
              <a:t>. 그 </a:t>
            </a:r>
            <a:r>
              <a:rPr lang="en-US" altLang="ko-KR" dirty="0" err="1">
                <a:ea typeface="맑은 고딕"/>
              </a:rPr>
              <a:t>이상의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이미지는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다음페이지로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넘겨서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표시한다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모든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상품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정보를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관리자는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상품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관하여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등록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처리를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있어야한다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altLang="ko-KR"/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일반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장바구니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리스트를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있으며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본인이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선택한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상품을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구입할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일반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장바구니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상품들을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수정하거나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삭제할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0933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요구사항 정의서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8EB164-C7C9-497A-B803-5754EB5C2C2B}"/>
              </a:ext>
            </a:extLst>
          </p:cNvPr>
          <p:cNvSpPr txBox="1"/>
          <p:nvPr/>
        </p:nvSpPr>
        <p:spPr>
          <a:xfrm>
            <a:off x="923581" y="2438400"/>
            <a:ext cx="9399224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dirty="0" err="1">
                <a:ea typeface="맑은 고딕"/>
              </a:rPr>
              <a:t>문의글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등록은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로그인을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해야만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답변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등록은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관리자만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있어야한다</a:t>
            </a:r>
            <a:r>
              <a:rPr lang="en-US" altLang="ko-KR" dirty="0">
                <a:ea typeface="맑은 고딕"/>
              </a:rPr>
              <a:t>.</a:t>
            </a:r>
            <a:endParaRPr lang="ko-KR" altLang="en-US" dirty="0">
              <a:ea typeface="맑은 고딕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모든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문의글의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내용을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일반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본인의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글을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처리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있으며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다른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글은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삭제하지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못한다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관리자는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어떤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글이든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처리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altLang="ko-KR"/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회원관리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리스트는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관리자만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등록이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관리자는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회원의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등급과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등급명을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등록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수정</a:t>
            </a:r>
            <a:r>
              <a:rPr lang="en-US" altLang="ko-KR" dirty="0">
                <a:ea typeface="맑은 고딕"/>
              </a:rPr>
              <a:t> ,</a:t>
            </a:r>
            <a:r>
              <a:rPr lang="ko-KR" altLang="en-US" dirty="0">
                <a:ea typeface="맑은 고딕"/>
              </a:rPr>
              <a:t>삭제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회원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정보는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일반사용자도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열람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가능하며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수정이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회원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탈퇴는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본인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인증을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해야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ko-KR" altLang="en-US" dirty="0">
                <a:ea typeface="맑은 고딕"/>
              </a:rPr>
              <a:t>회원가입을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로그인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통해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로그인이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가능하다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3920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3934857" y="2833170"/>
            <a:ext cx="392751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7200" b="1" dirty="0">
                <a:ea typeface="맑은 고딕"/>
              </a:rPr>
              <a:t>개발내용</a:t>
            </a:r>
          </a:p>
        </p:txBody>
      </p:sp>
    </p:spTree>
    <p:extLst>
      <p:ext uri="{BB962C8B-B14F-4D97-AF65-F5344CB8AC3E}">
        <p14:creationId xmlns:p14="http://schemas.microsoft.com/office/powerpoint/2010/main" val="2850997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dirty="0">
                <a:ea typeface="+mj-lt"/>
                <a:cs typeface="+mj-lt"/>
              </a:rPr>
              <a:t>개발내용 </a:t>
            </a:r>
            <a:r>
              <a:rPr lang="en-US" dirty="0">
                <a:ea typeface="+mj-lt"/>
                <a:cs typeface="+mj-lt"/>
              </a:rPr>
              <a:t>– </a:t>
            </a:r>
            <a:r>
              <a:rPr lang="ko-KR" dirty="0">
                <a:ea typeface="+mj-lt"/>
                <a:cs typeface="+mj-lt"/>
              </a:rPr>
              <a:t>전체 메뉴 구조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4819201"/>
              </p:ext>
            </p:extLst>
          </p:nvPr>
        </p:nvGraphicFramePr>
        <p:xfrm>
          <a:off x="609600" y="1600200"/>
          <a:ext cx="10972800" cy="4079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메뉴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하위</a:t>
                      </a:r>
                      <a:r>
                        <a:rPr lang="ko-KR" altLang="en-US" baseline="0" dirty="0"/>
                        <a:t> 메뉴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공지사항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이벤트</a:t>
                      </a:r>
                      <a:r>
                        <a:rPr lang="ko-KR" altLang="en-US" baseline="0" dirty="0"/>
                        <a:t> </a:t>
                      </a:r>
                      <a:r>
                        <a:rPr lang="en-US" altLang="ko-KR" baseline="0" dirty="0"/>
                        <a:t>, </a:t>
                      </a:r>
                      <a:r>
                        <a:rPr lang="ko-KR" altLang="en-US" baseline="0" dirty="0"/>
                        <a:t>예약 이벤트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611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풍선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일반</a:t>
                      </a:r>
                      <a:r>
                        <a:rPr lang="en-US" altLang="ko-KR" dirty="0"/>
                        <a:t>,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숫자</a:t>
                      </a:r>
                      <a:r>
                        <a:rPr lang="en-US" altLang="ko-KR" baseline="0" dirty="0"/>
                        <a:t>, </a:t>
                      </a:r>
                      <a:r>
                        <a:rPr lang="ko-KR" altLang="en-US" baseline="0" dirty="0"/>
                        <a:t>캐릭터</a:t>
                      </a:r>
                      <a:r>
                        <a:rPr lang="en-US" altLang="ko-KR" baseline="0" dirty="0"/>
                        <a:t>, </a:t>
                      </a:r>
                      <a:r>
                        <a:rPr lang="ko-KR" altLang="en-US" baseline="0" dirty="0"/>
                        <a:t>생일 풍선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코스프레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할로윈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생일파티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 err="1"/>
                        <a:t>반티</a:t>
                      </a:r>
                      <a:r>
                        <a:rPr lang="ko-KR" altLang="en-US" dirty="0"/>
                        <a:t> 의상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문의하기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회원 가입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장바구니 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개발 중 </a:t>
                      </a:r>
                      <a:r>
                        <a:rPr lang="en-US" altLang="ko-KR" baseline="0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/>
                        <a:t>(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개발 중 </a:t>
                      </a:r>
                      <a:r>
                        <a:rPr lang="en-US" altLang="ko-KR" baseline="0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회</a:t>
                      </a:r>
                      <a:r>
                        <a:rPr lang="ko-KR" altLang="en-US" baseline="0" dirty="0"/>
                        <a:t>원 관리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 err="1"/>
                        <a:t>등급관리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등급 관리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39746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 err="1"/>
                        <a:t>회원가입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0742155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로그아웃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984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8537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공지 및 이벤트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</p:nvPr>
        </p:nvGraphicFramePr>
        <p:xfrm>
          <a:off x="609600" y="1600200"/>
          <a:ext cx="10972800" cy="2966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일반 사용자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공지사항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공지사항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611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이벤트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이벤트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공지 및 이벤트 </a:t>
                      </a:r>
                      <a:r>
                        <a:rPr lang="ko-KR" altLang="en-US" dirty="0" err="1"/>
                        <a:t>글보기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예약 공지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공지 및 이벤트 </a:t>
                      </a:r>
                      <a:r>
                        <a:rPr lang="ko-KR" altLang="en-US" dirty="0" err="1"/>
                        <a:t>글보기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공지 및 이벤트 글 등록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공지 및 이벤트 글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공지 및 이벤트 글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1159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상품 리스트</a:t>
            </a:r>
            <a:r>
              <a:rPr lang="en-US" altLang="ko-KR" dirty="0"/>
              <a:t>(</a:t>
            </a:r>
            <a:r>
              <a:rPr lang="ko-KR" altLang="en-US" dirty="0"/>
              <a:t>풍선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329428"/>
              </p:ext>
            </p:extLst>
          </p:nvPr>
        </p:nvGraphicFramePr>
        <p:xfrm>
          <a:off x="609600" y="1600200"/>
          <a:ext cx="109728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보기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보기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풍선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등록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숫자 풍선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풍선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생일 풍선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풍선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숫자 풍선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풍선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817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생일 풍선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4614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432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상품 리스트</a:t>
            </a:r>
            <a:r>
              <a:rPr lang="en-US" altLang="ko-KR" dirty="0"/>
              <a:t>(</a:t>
            </a:r>
            <a:r>
              <a:rPr lang="ko-KR" altLang="en-US" dirty="0"/>
              <a:t>코스프레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2821655"/>
              </p:ext>
            </p:extLst>
          </p:nvPr>
        </p:nvGraphicFramePr>
        <p:xfrm>
          <a:off x="609600" y="1600200"/>
          <a:ext cx="10972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보기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보기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할로윈 의상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등록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생일파티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 err="1"/>
                        <a:t>반티</a:t>
                      </a:r>
                      <a:r>
                        <a:rPr lang="ko-KR" altLang="en-US" dirty="0"/>
                        <a:t> 의상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상품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할로윈 의상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생일파티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 err="1"/>
                        <a:t>반티</a:t>
                      </a:r>
                      <a:r>
                        <a:rPr lang="ko-KR" altLang="en-US" dirty="0"/>
                        <a:t> 의상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430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 sz="1800" dirty="0">
                <a:ea typeface="맑은 고딕"/>
              </a:rPr>
              <a:t>주제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소요자원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팀원 소개 및 역할배정</a:t>
            </a: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요구사항 정의서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개발내용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개발내용 상세 파일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개발 일정</a:t>
            </a:r>
          </a:p>
          <a:p>
            <a:pPr marL="0" indent="0">
              <a:buNone/>
            </a:pPr>
            <a:endParaRPr lang="ko-KR" altLang="en-US" sz="1200" dirty="0">
              <a:ea typeface="맑은 고딕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indent="-285750"/>
            <a:r>
              <a:rPr lang="en-US" altLang="ko-KR" sz="1800" dirty="0">
                <a:ea typeface="맑은 고딕"/>
              </a:rPr>
              <a:t>DFD</a:t>
            </a:r>
            <a:endParaRPr lang="en-US" sz="1800" dirty="0">
              <a:ea typeface="맑은 고딕"/>
            </a:endParaRPr>
          </a:p>
          <a:p>
            <a:endParaRPr lang="en-US" altLang="ko-KR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와이어프레임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화면 캡쳐 및 기능 설명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en-US" altLang="ko-KR" sz="1800" dirty="0">
                <a:ea typeface="맑은 고딕"/>
              </a:rPr>
              <a:t>DB </a:t>
            </a:r>
            <a:r>
              <a:rPr lang="en-US" altLang="ko-KR" sz="1800" dirty="0" err="1">
                <a:ea typeface="맑은 고딕"/>
              </a:rPr>
              <a:t>모델링</a:t>
            </a:r>
            <a:endParaRPr lang="en-US" altLang="ko-KR" sz="1800" dirty="0">
              <a:ea typeface="맑은 고딕"/>
            </a:endParaRPr>
          </a:p>
          <a:p>
            <a:endParaRPr lang="en-US" altLang="ko-KR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핵심 코드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오류 수정</a:t>
            </a:r>
          </a:p>
          <a:p>
            <a:endParaRPr lang="ko-KR" altLang="en-US" sz="1800" dirty="0">
              <a:ea typeface="맑은 고딕"/>
            </a:endParaRPr>
          </a:p>
          <a:p>
            <a:r>
              <a:rPr lang="ko-KR" altLang="en-US" sz="1800" dirty="0">
                <a:ea typeface="맑은 고딕"/>
              </a:rPr>
              <a:t>개발 후기</a:t>
            </a:r>
          </a:p>
          <a:p>
            <a:endParaRPr lang="ko-KR" altLang="en-US" sz="1800" dirty="0">
              <a:ea typeface="맑은 고딕"/>
            </a:endParaRPr>
          </a:p>
          <a:p>
            <a:endParaRPr lang="ko-KR" altLang="en-US" sz="1800" dirty="0">
              <a:ea typeface="맑은 고딕"/>
            </a:endParaRPr>
          </a:p>
          <a:p>
            <a:endParaRPr lang="ko-KR" altLang="en-US" sz="1800" dirty="0">
              <a:ea typeface="맑은 고딕"/>
            </a:endParaRPr>
          </a:p>
          <a:p>
            <a:endParaRPr lang="ko-KR" altLang="en-US" sz="1800" dirty="0">
              <a:ea typeface="맑은 고딕"/>
            </a:endParaRP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62540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</a:t>
            </a:r>
            <a:r>
              <a:rPr lang="en-US" altLang="ko-KR" dirty="0">
                <a:ea typeface="맑은 고딕"/>
              </a:rPr>
              <a:t>– </a:t>
            </a:r>
            <a:r>
              <a:rPr lang="ko-KR" altLang="en-US" dirty="0">
                <a:ea typeface="맑은 고딕"/>
              </a:rPr>
              <a:t>장바구니</a:t>
            </a:r>
            <a:endParaRPr lang="en-US" altLang="ko-KR" dirty="0">
              <a:ea typeface="맑은 고딕"/>
            </a:endParaRP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172026"/>
              </p:ext>
            </p:extLst>
          </p:nvPr>
        </p:nvGraphicFramePr>
        <p:xfrm>
          <a:off x="609600" y="1600200"/>
          <a:ext cx="10972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장바구니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장바구니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담기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개발중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담기(</a:t>
                      </a:r>
                      <a:r>
                        <a:rPr lang="ko-KR" altLang="en-US" dirty="0" err="1"/>
                        <a:t>개발중</a:t>
                      </a:r>
                      <a:r>
                        <a:rPr lang="ko-KR" alt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수정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개발중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dirty="0">
                        <a:latin typeface="맑은 고딕"/>
                        <a:ea typeface="맑은 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수정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개발중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삭제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개발중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장바구니 삭제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개발중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8590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문의하기</a:t>
            </a:r>
            <a:r>
              <a:rPr lang="en-US" altLang="ko-KR" dirty="0"/>
              <a:t>(QNA)</a:t>
            </a:r>
            <a:r>
              <a:rPr lang="ko-KR" altLang="en-US" dirty="0"/>
              <a:t>게시판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2034585"/>
              </p:ext>
            </p:extLst>
          </p:nvPr>
        </p:nvGraphicFramePr>
        <p:xfrm>
          <a:off x="609600" y="1600200"/>
          <a:ext cx="10972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리스트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</a:t>
                      </a:r>
                      <a:r>
                        <a:rPr lang="ko-KR" altLang="en-US" dirty="0" err="1"/>
                        <a:t>글등록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</a:t>
                      </a:r>
                      <a:r>
                        <a:rPr lang="ko-KR" altLang="en-US" dirty="0" err="1"/>
                        <a:t>글등록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답변하기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답변하기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</a:t>
                      </a:r>
                      <a:r>
                        <a:rPr lang="ko-KR" altLang="en-US" dirty="0" err="1"/>
                        <a:t>글보기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</a:t>
                      </a:r>
                      <a:r>
                        <a:rPr lang="ko-KR" altLang="en-US" dirty="0" err="1"/>
                        <a:t>글보기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글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문의하기 글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1452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회원관리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2491497"/>
              </p:ext>
            </p:extLst>
          </p:nvPr>
        </p:nvGraphicFramePr>
        <p:xfrm>
          <a:off x="609600" y="1600200"/>
          <a:ext cx="10972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 등록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정보 보기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정보 보기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탈퇴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R" altLang="en-US" dirty="0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로그아웃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등록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로그인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로그아웃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579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개발내용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등급 관리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258460"/>
              </p:ext>
            </p:extLst>
          </p:nvPr>
        </p:nvGraphicFramePr>
        <p:xfrm>
          <a:off x="609600" y="1600200"/>
          <a:ext cx="10972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965165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일반 사용자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5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등급 리스트 및 보기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등급 등록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등급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등급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58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2080351" y="2924977"/>
            <a:ext cx="804047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7200" b="1" dirty="0">
                <a:ea typeface="맑은 고딕"/>
              </a:rPr>
              <a:t>개발내용 상세 파일</a:t>
            </a:r>
          </a:p>
        </p:txBody>
      </p:sp>
    </p:spTree>
    <p:extLst>
      <p:ext uri="{BB962C8B-B14F-4D97-AF65-F5344CB8AC3E}">
        <p14:creationId xmlns:p14="http://schemas.microsoft.com/office/powerpoint/2010/main" val="39553007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359262"/>
              </p:ext>
            </p:extLst>
          </p:nvPr>
        </p:nvGraphicFramePr>
        <p:xfrm>
          <a:off x="609600" y="2714625"/>
          <a:ext cx="10746231" cy="3677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6449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605423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524359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6496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notice</a:t>
                      </a:r>
                      <a:endParaRPr lang="ko-KR" altLang="en-US" sz="1800" b="1" i="0" u="none" strike="noStrike" noProof="0" dirty="0">
                        <a:latin typeface="맑은 고딕"/>
                        <a:ea typeface="맑은 고딕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dirty="0" err="1"/>
                        <a:t>com.ezenparty</a:t>
                      </a:r>
                      <a:r>
                        <a:rPr lang="ko-KR" altLang="en-US" dirty="0"/>
                        <a:t>.</a:t>
                      </a:r>
                      <a:r>
                        <a:rPr lang="en-US" altLang="ko-KR" sz="1800" b="1" i="0" u="none" strike="noStrike" noProof="0" dirty="0">
                          <a:latin typeface="Malgun Gothic"/>
                          <a:ea typeface="맑은 고딕"/>
                        </a:rPr>
                        <a:t>notice</a:t>
                      </a:r>
                      <a:r>
                        <a:rPr lang="ko-KR" altLang="en-US" dirty="0"/>
                        <a:t>.</a:t>
                      </a:r>
                      <a:r>
                        <a:rPr lang="ko-KR" altLang="en-US" dirty="0" err="1"/>
                        <a:t>service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DB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sz="1800" b="1" i="0" u="none" strike="noStrike" noProof="0" dirty="0" err="1">
                          <a:latin typeface="Malgun Gothic"/>
                        </a:rPr>
                        <a:t>notice</a:t>
                      </a:r>
                      <a:r>
                        <a:rPr lang="en-US" altLang="ko-KR" sz="1800" b="1" i="0" u="none" strike="noStrike" noProof="0" dirty="0" err="1">
                          <a:latin typeface="맑은 고딕"/>
                          <a:ea typeface="맑은 고딕"/>
                        </a:rPr>
                        <a:t>.dao</a:t>
                      </a:r>
                      <a:endParaRPr lang="ko-KR" sz="18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List.jsp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NoticeListService.java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DAO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View.jsp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600" b="0" i="0" u="none" strike="noStrike" noProof="0" dirty="0" err="1">
                          <a:latin typeface="맑은 고딕"/>
                          <a:ea typeface="맑은 고딕"/>
                        </a:rPr>
                        <a:t>Notice</a:t>
                      </a:r>
                      <a:r>
                        <a:rPr lang="en-US" altLang="en-US" sz="1600" dirty="0" err="1"/>
                        <a:t>ViewService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java</a:t>
                      </a: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공통모듈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 - 한글필터</a:t>
                      </a:r>
                      <a:endParaRPr lang="ko-KR" dirty="0"/>
                    </a:p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com.ezenparty.util.filter</a:t>
                      </a:r>
                    </a:p>
                  </a:txBody>
                  <a:tcPr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WriteForm.jsp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600" b="0" i="0" u="none" strike="noStrike" noProof="0" dirty="0" err="1">
                          <a:latin typeface="맑은 고딕"/>
                          <a:ea typeface="맑은 고딕"/>
                        </a:rPr>
                        <a:t>Notice</a:t>
                      </a:r>
                      <a:r>
                        <a:rPr lang="en-US" altLang="en-US" sz="1600" dirty="0" err="1"/>
                        <a:t>WriteService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java</a:t>
                      </a: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EncodingFilter.java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UpdateForm.jsp</a:t>
                      </a:r>
                    </a:p>
                    <a:p>
                      <a:pPr lvl="0" algn="ctr">
                        <a:buNone/>
                      </a:pP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600" b="0" i="0" u="none" strike="noStrike" noProof="0" dirty="0" err="1">
                          <a:latin typeface="맑은 고딕"/>
                          <a:ea typeface="맑은 고딕"/>
                        </a:rPr>
                        <a:t>Notice</a:t>
                      </a:r>
                      <a:r>
                        <a:rPr lang="en-US" altLang="en-US" sz="1600" dirty="0" err="1"/>
                        <a:t>UpdateService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java</a:t>
                      </a: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공통모듈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-</a:t>
                      </a:r>
                      <a:r>
                        <a:rPr lang="ko-KR" altLang="en-US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한글필터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src</a:t>
                      </a:r>
                      <a:r>
                        <a:rPr lang="en-US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/main/webapp/WEB-INF</a:t>
                      </a:r>
                      <a:endParaRPr lang="ko-KR" altLang="en-US" sz="1600" b="0" i="0" u="none" strike="noStrike" noProof="0" dirty="0"/>
                    </a:p>
                  </a:txBody>
                  <a:tcPr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webapp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notice</a:t>
                      </a:r>
                      <a:endParaRPr lang="ko-KR" sz="16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600" b="0" i="0" u="none" strike="noStrike" noProof="0" dirty="0" err="1">
                          <a:latin typeface="맑은 고딕"/>
                          <a:ea typeface="맑은 고딕"/>
                        </a:rPr>
                        <a:t>Notice</a:t>
                      </a:r>
                      <a:r>
                        <a:rPr lang="en-US" altLang="en-US" sz="1600" dirty="0" err="1"/>
                        <a:t>DeleteService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java</a:t>
                      </a: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Web.xml</a:t>
                      </a:r>
                      <a:endParaRPr lang="ko-KR" altLang="en-US" sz="1600" dirty="0"/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Write.jsp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update.jsp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delete.jsp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</a:rPr>
                        <a:t>데이터 처리 객체</a:t>
                      </a:r>
                      <a:endParaRPr lang="ko-KR" dirty="0">
                        <a:solidFill>
                          <a:schemeClr val="bg1"/>
                        </a:solidFill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product.vo</a:t>
                      </a:r>
                    </a:p>
                  </a:txBody>
                  <a:tcPr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b="1" i="0" u="none" strike="noStrike" noProof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600" b="0" i="0" u="none" strike="noStrike" noProof="0" dirty="0" err="1">
                          <a:latin typeface="맑은 고딕"/>
                          <a:ea typeface="맑은 고딕"/>
                        </a:rPr>
                        <a:t>Notice</a:t>
                      </a:r>
                      <a:r>
                        <a:rPr lang="en-US" altLang="en-US" sz="1600" dirty="0" err="1"/>
                        <a:t>VO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java</a:t>
                      </a:r>
                      <a:endParaRPr lang="ko-KR" altLang="en-US" sz="1600" dirty="0" err="1"/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/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984023686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927854"/>
              </p:ext>
            </p:extLst>
          </p:nvPr>
        </p:nvGraphicFramePr>
        <p:xfrm>
          <a:off x="621030" y="1770126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채연지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공지사항 및 이벤트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704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149417"/>
              </p:ext>
            </p:extLst>
          </p:nvPr>
        </p:nvGraphicFramePr>
        <p:xfrm>
          <a:off x="609600" y="2457450"/>
          <a:ext cx="10725276" cy="4241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9397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598392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517487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endParaRPr lang="ko-KR" altLang="en-US" sz="1800" b="1" i="0" u="none" strike="noStrike" noProof="0" dirty="0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dirty="0" err="1"/>
                        <a:t>com.ezenparty.product.service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DB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800" b="1" i="0" u="none" strike="noStrike" noProof="0" dirty="0" err="1">
                          <a:latin typeface="맑은 고딕"/>
                          <a:ea typeface="맑은 고딕"/>
                        </a:rPr>
                        <a:t>product.dao</a:t>
                      </a:r>
                      <a:endParaRPr lang="ko-KR" sz="18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List.jsp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ProductListService.java</a:t>
                      </a:r>
                      <a:endParaRPr lang="ko-KR" altLang="en-US" sz="16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DAO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View.jsp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ViewService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공통모듈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 - 권한처리</a:t>
                      </a:r>
                      <a:endParaRPr lang="ko-KR" dirty="0"/>
                    </a:p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com.ezenparty.util.filter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WriteForm.jsp</a:t>
                      </a:r>
                    </a:p>
                    <a:p>
                      <a:pPr lvl="0" algn="ctr">
                        <a:buNone/>
                      </a:pPr>
                      <a:endParaRPr lang="ko-KR" altLang="en-US" sz="16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WriteService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AuthorityFilter.java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UpdateForm.jsp</a:t>
                      </a:r>
                    </a:p>
                    <a:p>
                      <a:pPr lvl="0" algn="ctr">
                        <a:buNone/>
                      </a:pPr>
                      <a:endParaRPr lang="ko-KR" altLang="en-US" sz="16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UpdateService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공통모듈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 - </a:t>
                      </a:r>
                      <a:r>
                        <a:rPr lang="ko-KR" altLang="en-US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권한처리</a:t>
                      </a:r>
                      <a:endParaRPr lang="ko-KR" sz="1600" b="0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</a:rPr>
                        <a:t>com.ezenparty.util.init</a:t>
                      </a:r>
                      <a:endParaRPr lang="ko-KR" dirty="0" err="1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webapp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product</a:t>
                      </a:r>
                      <a:endParaRPr lang="ko-KR" sz="16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DeleteService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Init.java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Write.jsp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update.jsp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delete.jsp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</a:rPr>
                        <a:t>데이터 처리 객체</a:t>
                      </a:r>
                      <a:endParaRPr lang="ko-KR" dirty="0">
                        <a:solidFill>
                          <a:schemeClr val="bg1"/>
                        </a:solidFill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product.vo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공통모듈</a:t>
                      </a:r>
                      <a:r>
                        <a:rPr lang="ko-KR" altLang="en-US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-</a:t>
                      </a:r>
                      <a:r>
                        <a:rPr lang="ko-KR" altLang="en-US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권한처리</a:t>
                      </a:r>
                    </a:p>
                    <a:p>
                      <a:pPr lvl="0" algn="ctr">
                        <a:buNone/>
                      </a:pP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src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/main/webapp/WEB-INF</a:t>
                      </a:r>
                      <a:endParaRPr lang="ko-KR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Product</a:t>
                      </a:r>
                      <a:r>
                        <a:rPr lang="ko-KR" altLang="en-US" sz="1600" dirty="0"/>
                        <a:t>VO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Web.xml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023686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195813"/>
              </p:ext>
            </p:extLst>
          </p:nvPr>
        </p:nvGraphicFramePr>
        <p:xfrm>
          <a:off x="621030" y="1589151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임영빈</a:t>
                      </a:r>
                      <a:endParaRPr lang="ko-KR" altLang="en-US" sz="16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상품 리스트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30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1096739"/>
              </p:ext>
            </p:extLst>
          </p:nvPr>
        </p:nvGraphicFramePr>
        <p:xfrm>
          <a:off x="580663" y="2835556"/>
          <a:ext cx="10516548" cy="3584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664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510925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483959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8700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cart</a:t>
                      </a:r>
                      <a:endParaRPr lang="ko-KR" altLang="en-US" sz="1400" b="1" i="0" u="none" strike="noStrike" noProof="0" dirty="0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com.ezenparty.cart.service</a:t>
                      </a:r>
                      <a:endParaRPr lang="ko-KR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데이터 처리 객체</a:t>
                      </a:r>
                      <a:endParaRPr lang="en-US" altLang="ko-KR" sz="1400" b="1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400" b="1" i="0" u="none" strike="noStrike" noProof="0" dirty="0" err="1">
                          <a:latin typeface="맑은 고딕"/>
                          <a:ea typeface="맑은 고딕"/>
                        </a:rPr>
                        <a:t>cart.dao</a:t>
                      </a:r>
                      <a:endParaRPr lang="ko-KR" altLang="en-US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marL="182880" marT="182879" anchor="ctr"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0804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err="1"/>
                        <a:t>List.jsp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b="0" i="0" u="none" strike="noStrike" noProof="0" dirty="0">
                          <a:latin typeface="Malgun Gothic"/>
                          <a:ea typeface="맑은 고딕"/>
                        </a:rPr>
                        <a:t>CartListService.java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b="0" i="0" u="none" strike="noStrike" noProof="0" dirty="0">
                          <a:latin typeface="맑은 고딕"/>
                          <a:ea typeface="맑은 고딕"/>
                        </a:rPr>
                        <a:t>CartDAO.java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  <a:endParaRPr lang="en-US" altLang="ko-KR" sz="14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ezenparty.cart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vo</a:t>
                      </a:r>
                      <a:endParaRPr lang="ko-KR" altLang="en-US" sz="1400" b="1" i="0" u="none" strike="noStrike" noProof="0" dirty="0" err="1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공통모듈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 - </a:t>
                      </a: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SiteMesh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src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/main/webapp/WEB-INF/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</a:rPr>
                        <a:t>views/decorator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공통모듈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 - </a:t>
                      </a: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SiteMesh</a:t>
                      </a:r>
                      <a:endParaRPr lang="en-US" altLang="ko-KR" sz="1400" b="0" i="0" u="none" strike="noStrike" noProof="0" dirty="0" err="1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src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/main/webapp/WEB-INF</a:t>
                      </a:r>
                      <a:endParaRPr lang="en-US" altLang="ko-KR" sz="1400" b="0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0" marT="9144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61608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0" i="0" u="none" strike="noStrike" noProof="0" dirty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CartVO.java</a:t>
                      </a:r>
                      <a:endParaRPr lang="ko-KR" altLang="en-US" sz="1400" b="0" i="0" u="none" strike="noStrike" noProof="0" dirty="0" err="1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 err="1">
                          <a:latin typeface="Malgun Gothic"/>
                        </a:rPr>
                        <a:t>Default_decorator.jsp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Decorators.xml</a:t>
                      </a:r>
                    </a:p>
                  </a:txBody>
                  <a:tcPr marL="182880" marT="91440" marB="9144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sz="14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b="0" i="0" u="none" strike="noStrike" noProof="0" dirty="0">
                        <a:latin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0" i="0" u="none" strike="noStrike" noProof="0" dirty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Sitemesh.xml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b="0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b="1" i="0" u="none" strike="noStrike" noProof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Web.xml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334057"/>
              </p:ext>
            </p:extLst>
          </p:nvPr>
        </p:nvGraphicFramePr>
        <p:xfrm>
          <a:off x="611143" y="1792311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권오윤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장바구니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9391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8200246"/>
              </p:ext>
            </p:extLst>
          </p:nvPr>
        </p:nvGraphicFramePr>
        <p:xfrm>
          <a:off x="609600" y="2428875"/>
          <a:ext cx="10211872" cy="4196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6620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426142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349110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800" b="1" i="0" u="none" strike="noStrike" noProof="0" dirty="0" err="1">
                          <a:latin typeface="맑은 고딕"/>
                          <a:ea typeface="맑은 고딕"/>
                        </a:rPr>
                        <a:t>qna</a:t>
                      </a:r>
                      <a:endParaRPr lang="ko-KR" altLang="en-US" sz="18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dirty="0" err="1"/>
                        <a:t>com.ezenparty</a:t>
                      </a:r>
                      <a:r>
                        <a:rPr lang="ko-KR" altLang="en-US" dirty="0"/>
                        <a:t>.</a:t>
                      </a:r>
                      <a:r>
                        <a:rPr lang="en-US" altLang="ko-KR" sz="1800" b="1" i="0" u="none" strike="noStrike" noProof="0" dirty="0" err="1">
                          <a:latin typeface="Malgun Gothic"/>
                          <a:ea typeface="맑은 고딕"/>
                        </a:rPr>
                        <a:t>qna</a:t>
                      </a:r>
                      <a:r>
                        <a:rPr lang="ko-KR" altLang="en-US" dirty="0"/>
                        <a:t>.</a:t>
                      </a:r>
                      <a:r>
                        <a:rPr lang="ko-KR" altLang="en-US" dirty="0" err="1"/>
                        <a:t>service</a:t>
                      </a:r>
                      <a:endParaRPr lang="ko-KR" sz="18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DB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8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800" b="1" i="0" u="none" strike="noStrike" noProof="0" dirty="0" err="1"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800" b="1" i="0" u="none" strike="noStrike" noProof="0" dirty="0" err="1">
                          <a:latin typeface="Malgun Gothic"/>
                        </a:rPr>
                        <a:t>qna</a:t>
                      </a:r>
                      <a:r>
                        <a:rPr lang="ko-KR" sz="18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800" b="1" i="0" u="none" strike="noStrike" noProof="0" dirty="0" err="1">
                          <a:latin typeface="맑은 고딕"/>
                          <a:ea typeface="맑은 고딕"/>
                        </a:rPr>
                        <a:t>dao</a:t>
                      </a:r>
                      <a:endParaRPr lang="ko-KR" sz="18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List.jsp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QnaListService.java</a:t>
                      </a:r>
                      <a:endParaRPr lang="ko-KR" altLang="en-US" sz="16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QnaDAO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/>
                        <a:t>View.jsp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Qna</a:t>
                      </a:r>
                      <a:r>
                        <a:rPr lang="ko-KR" altLang="en-US" sz="1600" dirty="0"/>
                        <a:t>ViewService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공통모듈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 - DB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</a:rPr>
                        <a:t>com.ezenparty.util.db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WriteForm.jsp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Qna</a:t>
                      </a:r>
                      <a:r>
                        <a:rPr lang="ko-KR" altLang="en-US" sz="1600" dirty="0"/>
                        <a:t>WriteService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DB.java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answerForm.jsp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Qna</a:t>
                      </a:r>
                      <a:r>
                        <a:rPr lang="ko-KR" altLang="en-US" sz="1600" dirty="0"/>
                        <a:t>UpdateService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sz="16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 err="1">
                          <a:latin typeface="맑은 고딕"/>
                          <a:ea typeface="맑은 고딕"/>
                        </a:rPr>
                        <a:t>UpdateForm.jsp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Qna</a:t>
                      </a:r>
                      <a:r>
                        <a:rPr lang="ko-KR" altLang="en-US" sz="1600" dirty="0"/>
                        <a:t>DeleteService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webapp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qna</a:t>
                      </a:r>
                      <a:endParaRPr lang="ko-KR" sz="1600" b="1" i="0" u="none" strike="noStrike" noProof="0" dirty="0" err="1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600" b="0" i="0" u="none" strike="noStrike" noProof="0" dirty="0">
                          <a:latin typeface="맑은 고딕"/>
                          <a:ea typeface="맑은 고딕"/>
                        </a:rPr>
                        <a:t>QnaAnswerService.java</a:t>
                      </a:r>
                      <a:endParaRPr lang="ko-KR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 err="1"/>
                        <a:t>Answer.jsp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write.jsp</a:t>
                      </a:r>
                      <a:r>
                        <a:rPr lang="ko-KR" altLang="en-US" sz="1600" dirty="0"/>
                        <a:t> , </a:t>
                      </a:r>
                      <a:r>
                        <a:rPr lang="ko-KR" altLang="en-US" sz="1600" dirty="0" err="1"/>
                        <a:t>update.jsp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</a:rPr>
                        <a:t>데이터 처리 객체</a:t>
                      </a:r>
                      <a:endParaRPr lang="ko-KR">
                        <a:solidFill>
                          <a:schemeClr val="bg1"/>
                        </a:solidFill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6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qna</a:t>
                      </a:r>
                      <a:r>
                        <a:rPr lang="en-US" altLang="ko-KR" sz="1600" b="1" i="0" u="none" strike="noStrike" noProof="0" dirty="0" err="1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.vo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023686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 err="1"/>
                        <a:t>Delete.jsp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QnaVO</a:t>
                      </a:r>
                      <a:r>
                        <a:rPr lang="ko-KR" sz="1600" b="0" i="0" u="none" strike="noStrike" noProof="0" dirty="0">
                          <a:latin typeface="맑은 고딕"/>
                          <a:ea typeface="맑은 고딕"/>
                        </a:rPr>
                        <a:t>.java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446743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093295"/>
              </p:ext>
            </p:extLst>
          </p:nvPr>
        </p:nvGraphicFramePr>
        <p:xfrm>
          <a:off x="611505" y="1579626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정지원</a:t>
                      </a:r>
                      <a:endParaRPr lang="ko-KR" altLang="en-US" sz="16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문의하기 QNA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4279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7255917"/>
              </p:ext>
            </p:extLst>
          </p:nvPr>
        </p:nvGraphicFramePr>
        <p:xfrm>
          <a:off x="609600" y="2440088"/>
          <a:ext cx="10516548" cy="4220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664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510925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483959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8700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member</a:t>
                      </a:r>
                      <a:endParaRPr lang="ko-KR" altLang="en-US" sz="1400" b="1" i="0" u="none" strike="noStrike" noProof="0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com.ezenparty.member.service</a:t>
                      </a:r>
                      <a:endParaRPr lang="ko-KR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데이터 처리 객체</a:t>
                      </a:r>
                      <a:endParaRPr lang="en-US" altLang="ko-KR" sz="1400" b="1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ezenparty.member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400" b="1" i="0" u="none" strike="noStrike" noProof="0" dirty="0" err="1">
                          <a:latin typeface="맑은 고딕"/>
                          <a:ea typeface="맑은 고딕"/>
                        </a:rPr>
                        <a:t>vo</a:t>
                      </a:r>
                      <a:endParaRPr lang="ko-KR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marL="182880" marT="182879" anchor="ctr"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0804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err="1"/>
                        <a:t>List.jsp</a:t>
                      </a:r>
                      <a:r>
                        <a:rPr lang="ko-KR" altLang="en-US" sz="1400" dirty="0"/>
                        <a:t> , </a:t>
                      </a:r>
                      <a:r>
                        <a:rPr lang="ko-KR" altLang="en-US" sz="1400" dirty="0" err="1"/>
                        <a:t>view.jsp</a:t>
                      </a:r>
                      <a:r>
                        <a:rPr lang="ko-KR" altLang="en-US" sz="1400" dirty="0"/>
                        <a:t> , </a:t>
                      </a:r>
                      <a:r>
                        <a:rPr lang="ko-KR" altLang="en-US" sz="1400" dirty="0" err="1"/>
                        <a:t>writeForm.jsp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MemberListService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b="0" i="0" u="none" strike="noStrike" noProof="0" dirty="0">
                          <a:latin typeface="맑은 고딕"/>
                          <a:ea typeface="맑은 고딕"/>
                        </a:rPr>
                        <a:t>LoginVO.java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err="1"/>
                        <a:t>UpdateForm.jsp</a:t>
                      </a:r>
                      <a:r>
                        <a:rPr lang="ko-KR" altLang="en-US" sz="1400" dirty="0"/>
                        <a:t> , </a:t>
                      </a:r>
                      <a:r>
                        <a:rPr lang="ko-KR" altLang="en-US" sz="1400" dirty="0" err="1"/>
                        <a:t>loginForm.jsp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Malgun Gothic"/>
                        </a:rPr>
                        <a:t>MemberViewService</a:t>
                      </a:r>
                      <a:endParaRPr lang="ko-KR" altLang="en-US" sz="1400" b="0" i="0" u="none" strike="noStrike" noProof="0" dirty="0">
                        <a:latin typeface="Malgun Gothic"/>
                        <a:ea typeface="Malgun Gothic"/>
                      </a:endParaRPr>
                    </a:p>
                    <a:p>
                      <a:pPr lvl="0" algn="ctr">
                        <a:buNone/>
                      </a:pPr>
                      <a:endParaRPr lang="ko-KR" sz="1400" b="0" i="0" u="none" strike="noStrike" noProof="0" dirty="0">
                        <a:latin typeface="Malgun Gothic"/>
                        <a:ea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MemberVO.java</a:t>
                      </a:r>
                    </a:p>
                  </a:txBody>
                  <a:tcPr marL="182880" marR="0" marT="9144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61608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  <a:endParaRPr lang="ko-KR" altLang="en-US" sz="1400"/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/main/webapp/member</a:t>
                      </a:r>
                      <a:endParaRPr lang="ko-KR" altLang="en-US" sz="1400" b="1" i="0" u="none" strike="noStrike" noProof="0">
                        <a:solidFill>
                          <a:schemeClr val="bg1"/>
                        </a:solidFill>
                        <a:latin typeface="Malgun Gothic"/>
                        <a:ea typeface="맑은 고딕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Malgun Gothic"/>
                        </a:rPr>
                        <a:t>MemberWriteService</a:t>
                      </a:r>
                      <a:endParaRPr lang="ko-KR" altLang="en-US" sz="1400" b="0" i="0" u="none" strike="noStrike" noProof="0" dirty="0">
                        <a:latin typeface="Malgun Gothic"/>
                        <a:ea typeface="Malgun Gothic"/>
                      </a:endParaRPr>
                    </a:p>
                    <a:p>
                      <a:pPr lvl="0" algn="ctr">
                        <a:buNone/>
                      </a:pPr>
                      <a:endParaRPr lang="ko-KR" sz="1400" b="0" i="0" u="none" strike="noStrike" noProof="0" dirty="0">
                        <a:latin typeface="Malgun Gothic"/>
                        <a:ea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데이터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buNone/>
                      </a:pP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com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.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ezenparty.member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.</a:t>
                      </a: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dao</a:t>
                      </a:r>
                      <a:endParaRPr lang="ko-KR" altLang="en-US" sz="1400" b="1" i="0" u="none" strike="noStrike" noProof="0" dirty="0" err="1">
                        <a:solidFill>
                          <a:schemeClr val="bg1"/>
                        </a:solidFill>
                        <a:latin typeface="Malgun Gothic"/>
                        <a:ea typeface="맑은 고딕"/>
                      </a:endParaRPr>
                    </a:p>
                  </a:txBody>
                  <a:tcPr marL="182880" marT="91440" marB="9144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ChangePhoto.jsp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Malgun Gothic"/>
                        </a:rPr>
                        <a:t>MemberUpdateService</a:t>
                      </a:r>
                      <a:endParaRPr lang="ko-KR" altLang="en-US" sz="1400" b="0" i="0" u="none" strike="noStrike" noProof="0" dirty="0">
                        <a:latin typeface="Malgun Gothic"/>
                        <a:ea typeface="Malgun Gothic"/>
                      </a:endParaRPr>
                    </a:p>
                    <a:p>
                      <a:pPr lvl="0" algn="ctr">
                        <a:buNone/>
                      </a:pPr>
                      <a:endParaRPr lang="ko-KR" sz="1400" b="0" i="0" u="none" strike="noStrike" noProof="0" dirty="0">
                        <a:latin typeface="Malgun Gothic"/>
                        <a:ea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0" i="0" u="none" strike="noStrike" noProof="0" dirty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MemberDAO.java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맑은 고딕"/>
                          <a:ea typeface="맑은 고딕"/>
                        </a:rPr>
                        <a:t>Write.jsp</a:t>
                      </a:r>
                      <a:r>
                        <a:rPr lang="ko-KR" sz="1400" b="0" i="0" u="none" strike="noStrike" noProof="0" dirty="0"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1400" b="0" i="0" u="none" strike="noStrike" noProof="0" dirty="0"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1400" b="0" i="0" u="none" strike="noStrike" noProof="0" dirty="0">
                          <a:latin typeface="맑은 고딕"/>
                          <a:ea typeface="맑은 고딕"/>
                        </a:rPr>
                        <a:t> </a:t>
                      </a:r>
                      <a:r>
                        <a:rPr lang="ko-KR" altLang="en-US" sz="1400" b="0" i="0" u="none" strike="noStrike" noProof="0" dirty="0" err="1">
                          <a:latin typeface="맑은 고딕"/>
                          <a:ea typeface="맑은 고딕"/>
                        </a:rPr>
                        <a:t>update.jsp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Malgun Gothic"/>
                        </a:rPr>
                        <a:t>MemberDeleteService</a:t>
                      </a:r>
                      <a:endParaRPr lang="ko-KR" altLang="en-US" sz="1400" b="0" i="0" u="none" strike="noStrike" noProof="0" dirty="0">
                        <a:latin typeface="Malgun Gothic"/>
                        <a:ea typeface="Malgun Gothic"/>
                      </a:endParaRPr>
                    </a:p>
                    <a:p>
                      <a:pPr lvl="0" algn="ctr">
                        <a:buNone/>
                      </a:pPr>
                      <a:endParaRPr lang="ko-KR" sz="1400" b="0" i="0" u="none" strike="noStrike" noProof="0" dirty="0">
                        <a:latin typeface="Malgun Gothic"/>
                        <a:ea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공통 모듈 - 메인 페이지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webapp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endParaRPr lang="ko-KR" altLang="en-US" sz="1400" b="1" i="0" u="none" strike="noStrike" noProof="0">
                        <a:solidFill>
                          <a:schemeClr val="bg1"/>
                        </a:solidFill>
                        <a:latin typeface="Malgun Gothic"/>
                        <a:ea typeface="맑은 고딕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Login.jsp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, </a:t>
                      </a:r>
                      <a:r>
                        <a:rPr lang="en-US" altLang="ko-KR" sz="1400" b="0" i="0" u="none" strike="noStrike" noProof="0" dirty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logout.jsp</a:t>
                      </a:r>
                      <a:endParaRPr lang="ko-KR" sz="1400" b="0" i="0" u="none" strike="noStrike" noProof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 err="1">
                          <a:latin typeface="Malgun Gothic"/>
                        </a:rPr>
                        <a:t>LoginService</a:t>
                      </a:r>
                      <a:endParaRPr lang="en-US" sz="1400" b="0" i="0" u="none" strike="noStrike" noProof="0" dirty="0">
                        <a:latin typeface="Malgun Gothic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b="0" i="0" u="none" strike="noStrike" noProof="0" dirty="0">
                        <a:latin typeface="Malgun Gothic"/>
                        <a:ea typeface="맑은 고딕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Main.jsp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  <a:tr h="30804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Delete.jsp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0" i="0" u="none" strike="noStrike" noProof="0" dirty="0" err="1">
                          <a:solidFill>
                            <a:schemeClr val="tx1"/>
                          </a:solidFill>
                        </a:rPr>
                        <a:t>PhotoChangeService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023686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917827"/>
              </p:ext>
            </p:extLst>
          </p:nvPr>
        </p:nvGraphicFramePr>
        <p:xfrm>
          <a:off x="640080" y="1541526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임재영</a:t>
                      </a:r>
                      <a:endParaRPr lang="ko-KR" altLang="en-US" sz="16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회원관리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6949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ko-KR" altLang="en-US" dirty="0"/>
              <a:t>주제 </a:t>
            </a:r>
            <a:r>
              <a:rPr lang="en-US" altLang="ko-KR" dirty="0"/>
              <a:t>: </a:t>
            </a:r>
            <a:r>
              <a:rPr lang="ko-KR" altLang="en-US" dirty="0"/>
              <a:t>파티용품 쇼핑몰</a:t>
            </a:r>
            <a:endParaRPr lang="en-US" altLang="ko-KR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sz="2000" dirty="0">
                <a:ea typeface="맑은 고딕"/>
              </a:rPr>
              <a:t>다양한 파티 용품들을 볼 수 있고</a:t>
            </a:r>
            <a:r>
              <a:rPr lang="en-US" altLang="ko-KR" sz="2000" dirty="0">
                <a:ea typeface="맑은 고딕"/>
              </a:rPr>
              <a:t>, </a:t>
            </a:r>
            <a:r>
              <a:rPr lang="ko-KR" altLang="en-US" sz="2000" dirty="0">
                <a:ea typeface="맑은 고딕"/>
              </a:rPr>
              <a:t>로그인을 하면 원하는 상품을 구입할 수 있다</a:t>
            </a:r>
            <a:r>
              <a:rPr lang="en-US" altLang="ko-KR" sz="2000" dirty="0">
                <a:ea typeface="맑은 고딕"/>
              </a:rPr>
              <a:t>.</a:t>
            </a:r>
          </a:p>
          <a:p>
            <a:pPr marL="457200" indent="-457200">
              <a:buAutoNum type="arabicParenR"/>
            </a:pPr>
            <a:endParaRPr lang="en-US" altLang="ko-KR" sz="2000" dirty="0">
              <a:ea typeface="맑은 고딕"/>
            </a:endParaRPr>
          </a:p>
          <a:p>
            <a:pPr marL="457200" indent="-457200">
              <a:buAutoNum type="arabicParenR"/>
            </a:pPr>
            <a:r>
              <a:rPr lang="en-US" altLang="ko-KR" sz="2000" dirty="0" err="1">
                <a:ea typeface="맑은 고딕"/>
              </a:rPr>
              <a:t>원하는</a:t>
            </a:r>
            <a:r>
              <a:rPr lang="en-US" altLang="ko-KR" sz="2000" dirty="0">
                <a:ea typeface="맑은 고딕"/>
              </a:rPr>
              <a:t> </a:t>
            </a:r>
            <a:r>
              <a:rPr lang="en-US" altLang="ko-KR" sz="2000" dirty="0" err="1">
                <a:ea typeface="맑은 고딕"/>
              </a:rPr>
              <a:t>상품을</a:t>
            </a:r>
            <a:r>
              <a:rPr lang="en-US" altLang="ko-KR" sz="2000" dirty="0">
                <a:ea typeface="맑은 고딕"/>
              </a:rPr>
              <a:t> </a:t>
            </a:r>
            <a:r>
              <a:rPr lang="en-US" altLang="ko-KR" sz="2000" dirty="0" err="1">
                <a:ea typeface="맑은 고딕"/>
              </a:rPr>
              <a:t>장바구니에</a:t>
            </a:r>
            <a:r>
              <a:rPr lang="en-US" altLang="ko-KR" sz="2000" dirty="0">
                <a:ea typeface="맑은 고딕"/>
              </a:rPr>
              <a:t> </a:t>
            </a:r>
            <a:r>
              <a:rPr lang="en-US" altLang="ko-KR" sz="2000" dirty="0" err="1">
                <a:ea typeface="맑은 고딕"/>
              </a:rPr>
              <a:t>담을</a:t>
            </a:r>
            <a:r>
              <a:rPr lang="en-US" altLang="ko-KR" sz="2000" dirty="0">
                <a:ea typeface="맑은 고딕"/>
              </a:rPr>
              <a:t> 수 </a:t>
            </a:r>
            <a:r>
              <a:rPr lang="en-US" altLang="ko-KR" sz="2000" dirty="0" err="1">
                <a:ea typeface="맑은 고딕"/>
              </a:rPr>
              <a:t>있다</a:t>
            </a:r>
            <a:r>
              <a:rPr lang="en-US" altLang="ko-KR" sz="2000" dirty="0">
                <a:ea typeface="맑은 고딕"/>
              </a:rPr>
              <a:t>.</a:t>
            </a:r>
          </a:p>
          <a:p>
            <a:pPr marL="457200" indent="-457200">
              <a:buFont typeface="Tw Cen MT"/>
              <a:buAutoNum type="arabicParenR"/>
            </a:pPr>
            <a:endParaRPr lang="en-US" altLang="ko-KR" sz="2000" dirty="0">
              <a:ea typeface="맑은 고딕" panose="020B0503020000020004" pitchFamily="34" charset="-127"/>
            </a:endParaRPr>
          </a:p>
          <a:p>
            <a:pPr marL="457200" indent="-457200">
              <a:buAutoNum type="arabicParenR"/>
            </a:pPr>
            <a:r>
              <a:rPr lang="ko-KR" altLang="en-US" sz="2000" dirty="0">
                <a:ea typeface="맑은 고딕"/>
              </a:rPr>
              <a:t>현재 진행하는 이벤트와 공지사항을 확인할 수 있다</a:t>
            </a:r>
            <a:r>
              <a:rPr lang="en-US" altLang="ko-KR" sz="2000" dirty="0">
                <a:ea typeface="맑은 고딕"/>
              </a:rPr>
              <a:t>.</a:t>
            </a:r>
            <a:endParaRPr lang="en-US">
              <a:ea typeface="맑은 고딕"/>
            </a:endParaRPr>
          </a:p>
          <a:p>
            <a:pPr marL="457200" indent="-457200">
              <a:buFont typeface="+mj-lt"/>
              <a:buAutoNum type="arabicParenR"/>
            </a:pPr>
            <a:endParaRPr lang="en-US" altLang="ko-KR" sz="2000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sz="2000" dirty="0">
                <a:ea typeface="맑은 고딕"/>
              </a:rPr>
              <a:t>로그인을 하고 상품에 대한 문의와 답변을 자유롭게 할 수 있다</a:t>
            </a:r>
            <a:r>
              <a:rPr lang="en-US" altLang="ko-KR" sz="2000" dirty="0">
                <a:ea typeface="맑은 고딕"/>
              </a:rPr>
              <a:t>.</a:t>
            </a:r>
          </a:p>
          <a:p>
            <a:pPr marL="457200" indent="-457200">
              <a:buFont typeface="+mj-lt"/>
              <a:buAutoNum type="arabicParenR"/>
            </a:pPr>
            <a:endParaRPr lang="en-US" altLang="ko-KR" sz="2000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sz="2000" dirty="0">
                <a:ea typeface="맑은 고딕"/>
              </a:rPr>
              <a:t>회원 관리를 통해 사용자를 파악하고 등급 관리를 통해 사용자 편의성을 제공한다.</a:t>
            </a:r>
          </a:p>
          <a:p>
            <a:pPr marL="457200" indent="-457200">
              <a:buAutoNum type="arabicParenR"/>
            </a:pPr>
            <a:endParaRPr lang="en-US" altLang="ko-KR" sz="2000" dirty="0">
              <a:ea typeface="맑은 고딕"/>
            </a:endParaRPr>
          </a:p>
          <a:p>
            <a:pPr marL="457200" indent="-457200">
              <a:buAutoNum type="arabicParenR"/>
            </a:pPr>
            <a:endParaRPr lang="en-US" altLang="ko-KR" sz="20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40322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개발내용 상세 파일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050567"/>
              </p:ext>
            </p:extLst>
          </p:nvPr>
        </p:nvGraphicFramePr>
        <p:xfrm>
          <a:off x="609600" y="2440088"/>
          <a:ext cx="10516548" cy="4114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664">
                  <a:extLst>
                    <a:ext uri="{9D8B030D-6E8A-4147-A177-3AD203B41FA5}">
                      <a16:colId xmlns:a16="http://schemas.microsoft.com/office/drawing/2014/main" val="1140173715"/>
                    </a:ext>
                  </a:extLst>
                </a:gridCol>
                <a:gridCol w="3510925">
                  <a:extLst>
                    <a:ext uri="{9D8B030D-6E8A-4147-A177-3AD203B41FA5}">
                      <a16:colId xmlns:a16="http://schemas.microsoft.com/office/drawing/2014/main" val="4184261052"/>
                    </a:ext>
                  </a:extLst>
                </a:gridCol>
                <a:gridCol w="3483959">
                  <a:extLst>
                    <a:ext uri="{9D8B030D-6E8A-4147-A177-3AD203B41FA5}">
                      <a16:colId xmlns:a16="http://schemas.microsoft.com/office/drawing/2014/main" val="1822419209"/>
                    </a:ext>
                  </a:extLst>
                </a:gridCol>
              </a:tblGrid>
              <a:tr h="8700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화면</a:t>
                      </a:r>
                    </a:p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src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main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webapp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/</a:t>
                      </a: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grade</a:t>
                      </a:r>
                      <a:endParaRPr lang="ko-KR" altLang="en-US" sz="1400" b="1" i="0" u="none" strike="noStrike" noProof="0" dirty="0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/>
                        <a:t>데이터 처리 객체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com.ezenparty.grade.service</a:t>
                      </a:r>
                      <a:endParaRPr lang="ko-KR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데이터 처리 객체</a:t>
                      </a:r>
                      <a:endParaRPr lang="en-US" altLang="ko-KR" sz="1400" b="1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com</a:t>
                      </a:r>
                      <a:r>
                        <a:rPr 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ko-KR" sz="1400" b="1" i="0" u="none" strike="noStrike" noProof="0" dirty="0" err="1">
                          <a:latin typeface="맑은 고딕"/>
                          <a:ea typeface="맑은 고딕"/>
                        </a:rPr>
                        <a:t>ezenparty</a:t>
                      </a:r>
                      <a:r>
                        <a:rPr lang="en-US" altLang="ko-KR" sz="1400" b="1" i="0" u="none" strike="noStrike" noProof="0" dirty="0">
                          <a:latin typeface="맑은 고딕"/>
                          <a:ea typeface="맑은 고딕"/>
                        </a:rPr>
                        <a:t>.</a:t>
                      </a:r>
                      <a:r>
                        <a:rPr lang="en-US" altLang="ko-KR" sz="1400" b="1" i="0" u="none" strike="noStrike" noProof="0" dirty="0" err="1">
                          <a:latin typeface="맑은 고딕"/>
                          <a:ea typeface="맑은 고딕"/>
                        </a:rPr>
                        <a:t>grade.dao</a:t>
                      </a:r>
                      <a:endParaRPr lang="ko-KR" altLang="en-US" sz="1400" b="1" i="0" u="none" strike="noStrike" noProof="0" dirty="0" err="1"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marL="182880" marT="182879" anchor="ctr"/>
                </a:tc>
                <a:extLst>
                  <a:ext uri="{0D108BD9-81ED-4DB2-BD59-A6C34878D82A}">
                    <a16:rowId xmlns:a16="http://schemas.microsoft.com/office/drawing/2014/main" val="1055636832"/>
                  </a:ext>
                </a:extLst>
              </a:tr>
              <a:tr h="30804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err="1"/>
                        <a:t>List.jsp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dirty="0" err="1"/>
                        <a:t>GradeListService</a:t>
                      </a:r>
                      <a:r>
                        <a:rPr lang="en-US" altLang="ko-KR" sz="1400" b="0" i="0" u="none" strike="noStrike" noProof="0" dirty="0">
                          <a:latin typeface="Malgun Gothic"/>
                          <a:ea typeface="맑은 고딕"/>
                        </a:rPr>
                        <a:t>.java</a:t>
                      </a:r>
                      <a:endParaRPr lang="ko-KR" altLang="en-US" sz="14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b="0" i="0" u="none" strike="noStrike" noProof="0" dirty="0">
                          <a:latin typeface="맑은 고딕"/>
                          <a:ea typeface="맑은 고딕"/>
                        </a:rPr>
                        <a:t>GradeDAO.java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201433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err="1"/>
                        <a:t>WriteForm.jsp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>
                          <a:latin typeface="Malgun Gothic"/>
                        </a:rPr>
                        <a:t>GradeWriteService</a:t>
                      </a:r>
                      <a:r>
                        <a:rPr lang="en-US" sz="1400" b="0" i="0" u="none" strike="noStrike" noProof="0" dirty="0">
                          <a:latin typeface="Malgun Gothic"/>
                        </a:rPr>
                        <a:t>.java</a:t>
                      </a:r>
                      <a:endParaRPr lang="en-US" sz="1400" b="0" i="0" u="none" strike="noStrike" noProof="0" dirty="0" err="1">
                        <a:latin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0" marT="9144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716494"/>
                  </a:ext>
                </a:extLst>
              </a:tr>
              <a:tr h="61608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0" i="0" u="none" strike="noStrike" noProof="0" dirty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UpdateForm.jsp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>
                          <a:latin typeface="Malgun Gothic"/>
                        </a:rPr>
                        <a:t>GradeUpdateService</a:t>
                      </a:r>
                      <a:r>
                        <a:rPr lang="en-US" sz="1400" b="0" i="0" u="none" strike="noStrike" noProof="0" dirty="0">
                          <a:latin typeface="Malgun Gothic"/>
                        </a:rPr>
                        <a:t>.java</a:t>
                      </a:r>
                      <a:endParaRPr lang="en-US" sz="1400" b="0" i="0" u="none" strike="noStrike" noProof="0" dirty="0" err="1">
                        <a:latin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buNone/>
                      </a:pP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182880" marT="91440" marB="9144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047821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</a:rPr>
                        <a:t>데이터 처리 객체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src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main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webapp</a:t>
                      </a:r>
                      <a:r>
                        <a:rPr 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en-US" altLang="ko-KR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맑은 고딕"/>
                        </a:rPr>
                        <a:t>grade</a:t>
                      </a:r>
                      <a:endParaRPr lang="ko-KR" sz="1400" b="1" i="0" u="none" strike="noStrike" noProof="0" dirty="0">
                        <a:solidFill>
                          <a:schemeClr val="bg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ko-KR" altLang="en-US" sz="1400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>
                          <a:latin typeface="Malgun Gothic"/>
                        </a:rPr>
                        <a:t>GradeDeleteService.java</a:t>
                      </a:r>
                      <a:endParaRPr lang="en-US" sz="1400" b="0" i="0" u="none" strike="noStrike" noProof="0" dirty="0">
                        <a:latin typeface="Malgun Gothic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400" b="0" i="0" u="none" strike="noStrike" noProof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99720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b="0" i="0" u="none" strike="noStrike" noProof="0" dirty="0" err="1">
                          <a:latin typeface="맑은 고딕"/>
                          <a:ea typeface="맑은 고딕"/>
                        </a:rPr>
                        <a:t>Write.jsp</a:t>
                      </a:r>
                      <a:r>
                        <a:rPr lang="ko-KR" altLang="en-US" sz="1400" b="0" i="0" u="none" strike="noStrike" noProof="0" dirty="0">
                          <a:latin typeface="맑은 고딕"/>
                          <a:ea typeface="맑은 고딕"/>
                        </a:rPr>
                        <a:t> , </a:t>
                      </a:r>
                      <a:r>
                        <a:rPr lang="ko-KR" altLang="en-US" sz="1400" b="0" i="0" u="none" strike="noStrike" noProof="0" dirty="0" err="1">
                          <a:latin typeface="맑은 고딕"/>
                          <a:ea typeface="맑은 고딕"/>
                        </a:rPr>
                        <a:t>update.jsp</a:t>
                      </a:r>
                      <a:r>
                        <a:rPr lang="ko-KR" altLang="en-US" sz="1400" b="0" i="0" u="none" strike="noStrike" noProof="0" dirty="0">
                          <a:latin typeface="맑은 고딕"/>
                          <a:ea typeface="맑은 고딕"/>
                        </a:rPr>
                        <a:t> , </a:t>
                      </a:r>
                      <a:r>
                        <a:rPr lang="ko-KR" altLang="en-US" sz="1400" b="0" i="0" u="none" strike="noStrike" noProof="0" dirty="0" err="1">
                          <a:latin typeface="맑은 고딕"/>
                          <a:ea typeface="맑은 고딕"/>
                        </a:rPr>
                        <a:t>delete.jsp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400" b="1" i="0" u="none" strike="noStrike" noProof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데이터 처리 객체</a:t>
                      </a:r>
                      <a:endParaRPr lang="en-US" sz="1400" b="1" i="0" u="none" strike="noStrike" noProof="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com.ezenparty.grade.</a:t>
                      </a:r>
                      <a:r>
                        <a:rPr lang="en-US" sz="1400" b="1" i="0" u="none" strike="noStrike" noProof="0" dirty="0" err="1">
                          <a:solidFill>
                            <a:schemeClr val="bg1"/>
                          </a:solidFill>
                          <a:latin typeface="Malgun Gothic"/>
                        </a:rPr>
                        <a:t>vo</a:t>
                      </a:r>
                      <a:endParaRPr lang="en-US" dirty="0" err="1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297705"/>
                  </a:ext>
                </a:extLst>
              </a:tr>
              <a:tr h="52945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b="0" i="0" u="none" strike="noStrike" noProof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 dirty="0">
                          <a:latin typeface="Malgun Gothic"/>
                        </a:rPr>
                        <a:t>GradeVO.java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dirty="0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5415786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E55972E-5A01-40C1-AA0E-41DE56122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57098"/>
              </p:ext>
            </p:extLst>
          </p:nvPr>
        </p:nvGraphicFramePr>
        <p:xfrm>
          <a:off x="640080" y="1541526"/>
          <a:ext cx="4348888" cy="737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444">
                  <a:extLst>
                    <a:ext uri="{9D8B030D-6E8A-4147-A177-3AD203B41FA5}">
                      <a16:colId xmlns:a16="http://schemas.microsoft.com/office/drawing/2014/main" val="3407588548"/>
                    </a:ext>
                  </a:extLst>
                </a:gridCol>
                <a:gridCol w="2174444">
                  <a:extLst>
                    <a:ext uri="{9D8B030D-6E8A-4147-A177-3AD203B41FA5}">
                      <a16:colId xmlns:a16="http://schemas.microsoft.com/office/drawing/2014/main" val="1891441803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개별 모듈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243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임재영</a:t>
                      </a:r>
                      <a:endParaRPr lang="ko-KR" altLang="en-US" sz="1600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dirty="0"/>
                        <a:t>등급관리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975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7270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3686978" y="2768905"/>
            <a:ext cx="429474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8000" b="1" dirty="0">
                <a:ea typeface="맑은 고딕"/>
              </a:rPr>
              <a:t>개발일정</a:t>
            </a:r>
          </a:p>
        </p:txBody>
      </p:sp>
    </p:spTree>
    <p:extLst>
      <p:ext uri="{BB962C8B-B14F-4D97-AF65-F5344CB8AC3E}">
        <p14:creationId xmlns:p14="http://schemas.microsoft.com/office/powerpoint/2010/main" val="1860159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C6164-9B73-437D-93D3-78E5323BC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524" y="674534"/>
            <a:ext cx="1838447" cy="583944"/>
          </a:xfrm>
        </p:spPr>
        <p:txBody>
          <a:bodyPr>
            <a:noAutofit/>
          </a:bodyPr>
          <a:lstStyle/>
          <a:p>
            <a:r>
              <a:rPr lang="ko-KR" altLang="en-US" sz="2800" dirty="0">
                <a:ea typeface="맑은 고딕"/>
              </a:rPr>
              <a:t>개발일정</a:t>
            </a:r>
            <a:endParaRPr lang="ko-KR" altLang="en-US" sz="28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1355894D-0CA3-437A-B898-C8E5CD34C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360896"/>
              </p:ext>
            </p:extLst>
          </p:nvPr>
        </p:nvGraphicFramePr>
        <p:xfrm>
          <a:off x="549797" y="1321443"/>
          <a:ext cx="10216571" cy="488693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21993">
                  <a:extLst>
                    <a:ext uri="{9D8B030D-6E8A-4147-A177-3AD203B41FA5}">
                      <a16:colId xmlns:a16="http://schemas.microsoft.com/office/drawing/2014/main" val="890949657"/>
                    </a:ext>
                  </a:extLst>
                </a:gridCol>
                <a:gridCol w="800877">
                  <a:extLst>
                    <a:ext uri="{9D8B030D-6E8A-4147-A177-3AD203B41FA5}">
                      <a16:colId xmlns:a16="http://schemas.microsoft.com/office/drawing/2014/main" val="306373518"/>
                    </a:ext>
                  </a:extLst>
                </a:gridCol>
                <a:gridCol w="800877">
                  <a:extLst>
                    <a:ext uri="{9D8B030D-6E8A-4147-A177-3AD203B41FA5}">
                      <a16:colId xmlns:a16="http://schemas.microsoft.com/office/drawing/2014/main" val="3098846318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3798050630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400444788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3015044850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2014158432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2003946736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3969226574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3858950272"/>
                    </a:ext>
                  </a:extLst>
                </a:gridCol>
                <a:gridCol w="924103">
                  <a:extLst>
                    <a:ext uri="{9D8B030D-6E8A-4147-A177-3AD203B41FA5}">
                      <a16:colId xmlns:a16="http://schemas.microsoft.com/office/drawing/2014/main" val="2250765227"/>
                    </a:ext>
                  </a:extLst>
                </a:gridCol>
              </a:tblGrid>
              <a:tr h="32511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2/3 ~ 2/4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gridSpan="5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2/7 ~ 2/11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dirty="0"/>
                        <a:t>2/14 ~ 2/16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3143834"/>
                  </a:ext>
                </a:extLst>
              </a:tr>
              <a:tr h="32511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모듈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832446"/>
                  </a:ext>
                </a:extLst>
              </a:tr>
              <a:tr h="52018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공지사항</a:t>
                      </a:r>
                    </a:p>
                  </a:txBody>
                  <a:tcPr marT="182879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5F52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920298"/>
                  </a:ext>
                </a:extLst>
              </a:tr>
              <a:tr h="51089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상품리스트</a:t>
                      </a:r>
                    </a:p>
                  </a:txBody>
                  <a:tcPr marT="182879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041576"/>
                  </a:ext>
                </a:extLst>
              </a:tr>
              <a:tr h="51089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장바구니</a:t>
                      </a:r>
                    </a:p>
                  </a:txBody>
                  <a:tcPr marT="182879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771722"/>
                  </a:ext>
                </a:extLst>
              </a:tr>
              <a:tr h="51089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문의하기</a:t>
                      </a:r>
                    </a:p>
                  </a:txBody>
                  <a:tcPr marT="182879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4427"/>
                  </a:ext>
                </a:extLst>
              </a:tr>
              <a:tr h="52018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회원관리</a:t>
                      </a:r>
                    </a:p>
                  </a:txBody>
                  <a:tcPr marT="182879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974243"/>
                  </a:ext>
                </a:extLst>
              </a:tr>
              <a:tr h="52018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분석</a:t>
                      </a:r>
                    </a:p>
                  </a:txBody>
                  <a:tcPr marT="182878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9180367"/>
                  </a:ext>
                </a:extLst>
              </a:tr>
              <a:tr h="52018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설계</a:t>
                      </a:r>
                    </a:p>
                  </a:txBody>
                  <a:tcPr marT="182878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110532"/>
                  </a:ext>
                </a:extLst>
              </a:tr>
              <a:tr h="52018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</a:rPr>
                        <a:t>문서작업</a:t>
                      </a:r>
                    </a:p>
                  </a:txBody>
                  <a:tcPr marT="182878" marB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13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642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2254785" y="2768905"/>
            <a:ext cx="842606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8000" b="1" dirty="0">
                <a:ea typeface="맑은 고딕"/>
              </a:rPr>
              <a:t>DFD </a:t>
            </a:r>
            <a:r>
              <a:rPr lang="ko-KR" altLang="en-US" sz="5400" b="1" dirty="0">
                <a:ea typeface="맑은 고딕"/>
              </a:rPr>
              <a:t>(Data </a:t>
            </a:r>
            <a:r>
              <a:rPr lang="ko-KR" altLang="en-US" sz="5400" b="1" dirty="0" err="1">
                <a:ea typeface="맑은 고딕"/>
              </a:rPr>
              <a:t>Flow</a:t>
            </a:r>
            <a:r>
              <a:rPr lang="ko-KR" altLang="en-US" sz="5400" b="1" dirty="0">
                <a:ea typeface="맑은 고딕"/>
              </a:rPr>
              <a:t> </a:t>
            </a:r>
            <a:r>
              <a:rPr lang="ko-KR" altLang="en-US" sz="5400" b="1" dirty="0" err="1">
                <a:ea typeface="맑은 고딕"/>
              </a:rPr>
              <a:t>Diagram</a:t>
            </a:r>
            <a:r>
              <a:rPr lang="ko-KR" altLang="en-US" sz="5400" b="1" dirty="0">
                <a:ea typeface="맑은 고딕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823273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C38CE-E9FE-47E7-8B4A-6E1F7A634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29971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DFD 공지사항 리스트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F37B759-C8D5-4167-82B1-5BD226EB4104}"/>
              </a:ext>
            </a:extLst>
          </p:cNvPr>
          <p:cNvGrpSpPr/>
          <p:nvPr/>
        </p:nvGrpSpPr>
        <p:grpSpPr>
          <a:xfrm>
            <a:off x="2912149" y="1478363"/>
            <a:ext cx="6046684" cy="4743955"/>
            <a:chOff x="2407324" y="2011763"/>
            <a:chExt cx="6046684" cy="474395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409126F-0D3E-49BA-B880-AF68AD899B8C}"/>
                </a:ext>
              </a:extLst>
            </p:cNvPr>
            <p:cNvSpPr/>
            <p:nvPr/>
          </p:nvSpPr>
          <p:spPr>
            <a:xfrm>
              <a:off x="3278675" y="2011763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 err="1"/>
                <a:t>메인페이지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4263F8-62B4-4445-B55A-C03BB4576204}"/>
                </a:ext>
              </a:extLst>
            </p:cNvPr>
            <p:cNvSpPr/>
            <p:nvPr/>
          </p:nvSpPr>
          <p:spPr>
            <a:xfrm>
              <a:off x="5686707" y="3077204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리스트</a:t>
              </a: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E00CD8C3-1D51-4032-832F-1B6450BB66EE}"/>
                </a:ext>
              </a:extLst>
            </p:cNvPr>
            <p:cNvCxnSpPr>
              <a:endCxn id="23" idx="1"/>
            </p:cNvCxnSpPr>
            <p:nvPr/>
          </p:nvCxnSpPr>
          <p:spPr>
            <a:xfrm>
              <a:off x="2407324" y="2166520"/>
              <a:ext cx="871351" cy="11058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원통 30">
              <a:extLst>
                <a:ext uri="{FF2B5EF4-FFF2-40B4-BE49-F238E27FC236}">
                  <a16:creationId xmlns:a16="http://schemas.microsoft.com/office/drawing/2014/main" id="{129C72F8-CB6C-4F76-8E61-CB3FC7184985}"/>
                </a:ext>
              </a:extLst>
            </p:cNvPr>
            <p:cNvSpPr/>
            <p:nvPr/>
          </p:nvSpPr>
          <p:spPr>
            <a:xfrm>
              <a:off x="6096000" y="4343400"/>
              <a:ext cx="2288721" cy="11430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/>
                <a:t>notice</a:t>
              </a:r>
              <a:endParaRPr lang="ko-KR" altLang="en-US" dirty="0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66F50417-AD6F-483E-B7D3-5FDFC75DC5EB}"/>
                </a:ext>
              </a:extLst>
            </p:cNvPr>
            <p:cNvSpPr txBox="1"/>
            <p:nvPr/>
          </p:nvSpPr>
          <p:spPr>
            <a:xfrm>
              <a:off x="3736139" y="3552825"/>
              <a:ext cx="1615699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ea typeface="맑은 고딕"/>
                </a:rPr>
                <a:t>List&lt;</a:t>
              </a:r>
              <a:r>
                <a:rPr lang="en-US" altLang="ko-KR" dirty="0" err="1">
                  <a:ea typeface="맑은 고딕"/>
                </a:rPr>
                <a:t>noticeVO</a:t>
              </a:r>
              <a:r>
                <a:rPr lang="en-US" altLang="ko-KR" dirty="0">
                  <a:ea typeface="맑은 고딕"/>
                </a:rPr>
                <a:t>&gt;</a:t>
              </a: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9B44CD0-DAAF-4CE2-94BF-BF316FB402A6}"/>
                </a:ext>
              </a:extLst>
            </p:cNvPr>
            <p:cNvGrpSpPr/>
            <p:nvPr/>
          </p:nvGrpSpPr>
          <p:grpSpPr>
            <a:xfrm>
              <a:off x="3737992" y="5702982"/>
              <a:ext cx="4716016" cy="1052736"/>
              <a:chOff x="3737992" y="5702982"/>
              <a:chExt cx="4716016" cy="1052736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715F22E-DC0C-4667-AB94-46DD8A9E8F0B}"/>
                  </a:ext>
                </a:extLst>
              </p:cNvPr>
              <p:cNvSpPr/>
              <p:nvPr/>
            </p:nvSpPr>
            <p:spPr>
              <a:xfrm>
                <a:off x="3737992" y="5702982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842A9EF0-5DC4-4E66-8A66-5571C5C7A107}"/>
                  </a:ext>
                </a:extLst>
              </p:cNvPr>
              <p:cNvSpPr/>
              <p:nvPr/>
            </p:nvSpPr>
            <p:spPr>
              <a:xfrm>
                <a:off x="3954016" y="5991014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화면</a:t>
                </a:r>
              </a:p>
            </p:txBody>
          </p:sp>
          <p:sp>
            <p:nvSpPr>
              <p:cNvPr id="33" name="순서도: 자기 디스크 32">
                <a:extLst>
                  <a:ext uri="{FF2B5EF4-FFF2-40B4-BE49-F238E27FC236}">
                    <a16:creationId xmlns:a16="http://schemas.microsoft.com/office/drawing/2014/main" id="{FE29B53D-0679-4AF1-8EA5-6B269F1409F0}"/>
                  </a:ext>
                </a:extLst>
              </p:cNvPr>
              <p:cNvSpPr/>
              <p:nvPr/>
            </p:nvSpPr>
            <p:spPr>
              <a:xfrm>
                <a:off x="7554416" y="5991014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dirty="0"/>
                  <a:t>DB</a:t>
                </a:r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942B76B4-263C-4D92-A4C2-0491F994B805}"/>
                  </a:ext>
                </a:extLst>
              </p:cNvPr>
              <p:cNvSpPr/>
              <p:nvPr/>
            </p:nvSpPr>
            <p:spPr>
              <a:xfrm>
                <a:off x="6402288" y="5991014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처리</a:t>
                </a:r>
              </a:p>
            </p:txBody>
          </p: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D50D3C32-6C46-4964-A186-115F0756F0C3}"/>
                  </a:ext>
                </a:extLst>
              </p:cNvPr>
              <p:cNvGrpSpPr/>
              <p:nvPr/>
            </p:nvGrpSpPr>
            <p:grpSpPr>
              <a:xfrm>
                <a:off x="5682208" y="5972160"/>
                <a:ext cx="648072" cy="432048"/>
                <a:chOff x="5682208" y="5972160"/>
                <a:chExt cx="648072" cy="432048"/>
              </a:xfrm>
            </p:grpSpPr>
            <p:sp>
              <p:nvSpPr>
                <p:cNvPr id="39" name="TextBox 8">
                  <a:extLst>
                    <a:ext uri="{FF2B5EF4-FFF2-40B4-BE49-F238E27FC236}">
                      <a16:creationId xmlns:a16="http://schemas.microsoft.com/office/drawing/2014/main" id="{1823CDCD-5C73-4838-AC99-EA6E7B795D5C}"/>
                    </a:ext>
                  </a:extLst>
                </p:cNvPr>
                <p:cNvSpPr txBox="1"/>
                <p:nvPr/>
              </p:nvSpPr>
              <p:spPr>
                <a:xfrm>
                  <a:off x="5682208" y="5972160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dirty="0"/>
                    <a:t>흐름</a:t>
                  </a:r>
                </a:p>
              </p:txBody>
            </p:sp>
            <p:cxnSp>
              <p:nvCxnSpPr>
                <p:cNvPr id="40" name="직선 화살표 연결선 39">
                  <a:extLst>
                    <a:ext uri="{FF2B5EF4-FFF2-40B4-BE49-F238E27FC236}">
                      <a16:creationId xmlns:a16="http://schemas.microsoft.com/office/drawing/2014/main" id="{54A696D7-4E55-4BE3-A8D6-49333AF2D072}"/>
                    </a:ext>
                  </a:extLst>
                </p:cNvPr>
                <p:cNvCxnSpPr/>
                <p:nvPr/>
              </p:nvCxnSpPr>
              <p:spPr>
                <a:xfrm>
                  <a:off x="575421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BF6777F-1660-4FAF-8B3D-7EC2916E850B}"/>
                  </a:ext>
                </a:extLst>
              </p:cNvPr>
              <p:cNvGrpSpPr/>
              <p:nvPr/>
            </p:nvGrpSpPr>
            <p:grpSpPr>
              <a:xfrm>
                <a:off x="4746104" y="5972160"/>
                <a:ext cx="982961" cy="432048"/>
                <a:chOff x="4746104" y="5972160"/>
                <a:chExt cx="982961" cy="432048"/>
              </a:xfrm>
            </p:grpSpPr>
            <p:cxnSp>
              <p:nvCxnSpPr>
                <p:cNvPr id="37" name="직선 화살표 연결선 36">
                  <a:extLst>
                    <a:ext uri="{FF2B5EF4-FFF2-40B4-BE49-F238E27FC236}">
                      <a16:creationId xmlns:a16="http://schemas.microsoft.com/office/drawing/2014/main" id="{929FDD3E-8178-460A-ABE4-3F85748145D1}"/>
                    </a:ext>
                  </a:extLst>
                </p:cNvPr>
                <p:cNvCxnSpPr/>
                <p:nvPr/>
              </p:nvCxnSpPr>
              <p:spPr>
                <a:xfrm>
                  <a:off x="503413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TextBox 34">
                  <a:extLst>
                    <a:ext uri="{FF2B5EF4-FFF2-40B4-BE49-F238E27FC236}">
                      <a16:creationId xmlns:a16="http://schemas.microsoft.com/office/drawing/2014/main" id="{D8269BC9-B003-4190-8E03-76AABDC7E8D1}"/>
                    </a:ext>
                  </a:extLst>
                </p:cNvPr>
                <p:cNvSpPr txBox="1"/>
                <p:nvPr/>
              </p:nvSpPr>
              <p:spPr>
                <a:xfrm>
                  <a:off x="4746104" y="5972160"/>
                  <a:ext cx="9829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dirty="0"/>
                    <a:t>DB</a:t>
                  </a:r>
                  <a:r>
                    <a:rPr lang="ko-KR" altLang="en-US" dirty="0"/>
                    <a:t>처리</a:t>
                  </a:r>
                </a:p>
              </p:txBody>
            </p:sp>
          </p:grpSp>
        </p:grpSp>
        <p:cxnSp>
          <p:nvCxnSpPr>
            <p:cNvPr id="29" name="꺾인 연결선 17">
              <a:extLst>
                <a:ext uri="{FF2B5EF4-FFF2-40B4-BE49-F238E27FC236}">
                  <a16:creationId xmlns:a16="http://schemas.microsoft.com/office/drawing/2014/main" id="{F60C2FB6-C3D3-453D-A68B-EA8878D164CF}"/>
                </a:ext>
              </a:extLst>
            </p:cNvPr>
            <p:cNvCxnSpPr>
              <a:stCxn id="23" idx="3"/>
              <a:endCxn id="46" idx="1"/>
            </p:cNvCxnSpPr>
            <p:nvPr/>
          </p:nvCxnSpPr>
          <p:spPr>
            <a:xfrm>
              <a:off x="4629356" y="2277103"/>
              <a:ext cx="1057351" cy="1065441"/>
            </a:xfrm>
            <a:prstGeom prst="bentConnector3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9C965FD5-D595-4825-A6CF-E4609D15AC11}"/>
                </a:ext>
              </a:extLst>
            </p:cNvPr>
            <p:cNvCxnSpPr>
              <a:stCxn id="31" idx="1"/>
              <a:endCxn id="46" idx="2"/>
            </p:cNvCxnSpPr>
            <p:nvPr/>
          </p:nvCxnSpPr>
          <p:spPr>
            <a:xfrm flipH="1" flipV="1">
              <a:off x="6362048" y="3607883"/>
              <a:ext cx="878313" cy="73551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80633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C38CE-E9FE-47E7-8B4A-6E1F7A634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34746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DFD 공지사항 </a:t>
            </a:r>
            <a:r>
              <a:rPr lang="ko-KR" altLang="en-US" dirty="0" err="1">
                <a:ea typeface="맑은 고딕"/>
              </a:rPr>
              <a:t>글등록</a:t>
            </a:r>
            <a:endParaRPr lang="ko-KR" altLang="en-US" dirty="0" err="1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6940C00-ECCC-4B47-AE62-D6A0B10B6FFB}"/>
              </a:ext>
            </a:extLst>
          </p:cNvPr>
          <p:cNvGrpSpPr/>
          <p:nvPr/>
        </p:nvGrpSpPr>
        <p:grpSpPr>
          <a:xfrm>
            <a:off x="2781300" y="1585232"/>
            <a:ext cx="5320283" cy="4551361"/>
            <a:chOff x="2571750" y="1690007"/>
            <a:chExt cx="5882258" cy="5065711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8C583E1-435E-4EDF-A8C2-2B7B89C63716}"/>
                </a:ext>
              </a:extLst>
            </p:cNvPr>
            <p:cNvSpPr/>
            <p:nvPr/>
          </p:nvSpPr>
          <p:spPr>
            <a:xfrm>
              <a:off x="5278718" y="2139042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공지사항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C4EDC70-0FB0-4DED-9B78-83315C337896}"/>
                </a:ext>
              </a:extLst>
            </p:cNvPr>
            <p:cNvSpPr/>
            <p:nvPr/>
          </p:nvSpPr>
          <p:spPr>
            <a:xfrm>
              <a:off x="5278717" y="2975516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글쓰기</a:t>
              </a:r>
            </a:p>
          </p:txBody>
        </p:sp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46B87C1D-5CFD-4A91-87BF-FACDD8CA0EA0}"/>
                </a:ext>
              </a:extLst>
            </p:cNvPr>
            <p:cNvCxnSpPr/>
            <p:nvPr/>
          </p:nvCxnSpPr>
          <p:spPr>
            <a:xfrm>
              <a:off x="4294414" y="1690007"/>
              <a:ext cx="984303" cy="44903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AF767D1E-F939-4110-9536-73395E5CCF0A}"/>
                </a:ext>
              </a:extLst>
            </p:cNvPr>
            <p:cNvCxnSpPr>
              <a:stCxn id="23" idx="2"/>
              <a:endCxn id="46" idx="0"/>
            </p:cNvCxnSpPr>
            <p:nvPr/>
          </p:nvCxnSpPr>
          <p:spPr>
            <a:xfrm flipH="1">
              <a:off x="5954057" y="2669721"/>
              <a:ext cx="1" cy="30579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1FD4CBC-6C12-406C-8C93-E346621857E3}"/>
                </a:ext>
              </a:extLst>
            </p:cNvPr>
            <p:cNvSpPr/>
            <p:nvPr/>
          </p:nvSpPr>
          <p:spPr>
            <a:xfrm>
              <a:off x="2571750" y="4261757"/>
              <a:ext cx="2041071" cy="10531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글쓰기 처리</a:t>
              </a: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3CD0F36A-19F7-4280-8E36-81CAFBF1591D}"/>
                </a:ext>
              </a:extLst>
            </p:cNvPr>
            <p:cNvCxnSpPr>
              <a:endCxn id="28" idx="7"/>
            </p:cNvCxnSpPr>
            <p:nvPr/>
          </p:nvCxnSpPr>
          <p:spPr>
            <a:xfrm flipH="1">
              <a:off x="4313913" y="3506195"/>
              <a:ext cx="1640145" cy="90979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원통 30">
              <a:extLst>
                <a:ext uri="{FF2B5EF4-FFF2-40B4-BE49-F238E27FC236}">
                  <a16:creationId xmlns:a16="http://schemas.microsoft.com/office/drawing/2014/main" id="{379BACDD-565A-4428-B6EB-29C5E5ED4078}"/>
                </a:ext>
              </a:extLst>
            </p:cNvPr>
            <p:cNvSpPr/>
            <p:nvPr/>
          </p:nvSpPr>
          <p:spPr>
            <a:xfrm>
              <a:off x="6096000" y="4343400"/>
              <a:ext cx="2288721" cy="11430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/>
                <a:t>notice</a:t>
              </a:r>
              <a:endParaRPr lang="ko-KR" altLang="en-US" dirty="0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E63F6D35-0646-487D-8D82-6005C38445EC}"/>
                </a:ext>
              </a:extLst>
            </p:cNvPr>
            <p:cNvCxnSpPr>
              <a:stCxn id="28" idx="6"/>
              <a:endCxn id="31" idx="2"/>
            </p:cNvCxnSpPr>
            <p:nvPr/>
          </p:nvCxnSpPr>
          <p:spPr>
            <a:xfrm>
              <a:off x="4612821" y="4788354"/>
              <a:ext cx="1483179" cy="126546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9">
              <a:extLst>
                <a:ext uri="{FF2B5EF4-FFF2-40B4-BE49-F238E27FC236}">
                  <a16:creationId xmlns:a16="http://schemas.microsoft.com/office/drawing/2014/main" id="{3BA370EA-3322-4DC8-B773-F75701DD98CC}"/>
                </a:ext>
              </a:extLst>
            </p:cNvPr>
            <p:cNvSpPr txBox="1"/>
            <p:nvPr/>
          </p:nvSpPr>
          <p:spPr>
            <a:xfrm>
              <a:off x="4786565" y="441599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/>
                <a:t>PW</a:t>
              </a:r>
              <a:endParaRPr lang="ko-KR" altLang="en-US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7C9B5C1-BEB1-4A38-B4A1-2C269AC9959F}"/>
                </a:ext>
              </a:extLst>
            </p:cNvPr>
            <p:cNvGrpSpPr/>
            <p:nvPr/>
          </p:nvGrpSpPr>
          <p:grpSpPr>
            <a:xfrm>
              <a:off x="3737992" y="5702982"/>
              <a:ext cx="4716016" cy="1052736"/>
              <a:chOff x="3737992" y="5702982"/>
              <a:chExt cx="4716016" cy="105273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F99B1859-83E5-4F4D-8198-CACA9ED3E760}"/>
                  </a:ext>
                </a:extLst>
              </p:cNvPr>
              <p:cNvSpPr/>
              <p:nvPr/>
            </p:nvSpPr>
            <p:spPr>
              <a:xfrm>
                <a:off x="3737992" y="5702982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0BDA9DA4-43EF-41E5-A4BF-4B10C0F81F8C}"/>
                  </a:ext>
                </a:extLst>
              </p:cNvPr>
              <p:cNvSpPr/>
              <p:nvPr/>
            </p:nvSpPr>
            <p:spPr>
              <a:xfrm>
                <a:off x="3954016" y="5991014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화면</a:t>
                </a:r>
              </a:p>
            </p:txBody>
          </p:sp>
          <p:sp>
            <p:nvSpPr>
              <p:cNvPr id="15" name="순서도: 자기 디스크 14">
                <a:extLst>
                  <a:ext uri="{FF2B5EF4-FFF2-40B4-BE49-F238E27FC236}">
                    <a16:creationId xmlns:a16="http://schemas.microsoft.com/office/drawing/2014/main" id="{B10B691E-3DC1-4B54-8561-7164012B4554}"/>
                  </a:ext>
                </a:extLst>
              </p:cNvPr>
              <p:cNvSpPr/>
              <p:nvPr/>
            </p:nvSpPr>
            <p:spPr>
              <a:xfrm>
                <a:off x="7554416" y="5991014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dirty="0"/>
                  <a:t>DB</a:t>
                </a:r>
                <a:endParaRPr lang="ko-KR" altLang="en-US" dirty="0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8EEEE11D-D6D6-41E9-86D4-C509BEDA1643}"/>
                  </a:ext>
                </a:extLst>
              </p:cNvPr>
              <p:cNvSpPr/>
              <p:nvPr/>
            </p:nvSpPr>
            <p:spPr>
              <a:xfrm>
                <a:off x="6402288" y="5991014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처리</a:t>
                </a: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EA2058BB-B674-48FD-904E-FFD17D77DA39}"/>
                  </a:ext>
                </a:extLst>
              </p:cNvPr>
              <p:cNvGrpSpPr/>
              <p:nvPr/>
            </p:nvGrpSpPr>
            <p:grpSpPr>
              <a:xfrm>
                <a:off x="5682208" y="5972160"/>
                <a:ext cx="648072" cy="432048"/>
                <a:chOff x="5682208" y="5972160"/>
                <a:chExt cx="648072" cy="432048"/>
              </a:xfrm>
            </p:grpSpPr>
            <p:sp>
              <p:nvSpPr>
                <p:cNvPr id="21" name="TextBox 8">
                  <a:extLst>
                    <a:ext uri="{FF2B5EF4-FFF2-40B4-BE49-F238E27FC236}">
                      <a16:creationId xmlns:a16="http://schemas.microsoft.com/office/drawing/2014/main" id="{684718A9-971D-43AD-8D68-9371079FEBDB}"/>
                    </a:ext>
                  </a:extLst>
                </p:cNvPr>
                <p:cNvSpPr txBox="1"/>
                <p:nvPr/>
              </p:nvSpPr>
              <p:spPr>
                <a:xfrm>
                  <a:off x="5682208" y="5972160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dirty="0"/>
                    <a:t>흐름</a:t>
                  </a:r>
                </a:p>
              </p:txBody>
            </p:sp>
            <p:cxnSp>
              <p:nvCxnSpPr>
                <p:cNvPr id="22" name="직선 화살표 연결선 21">
                  <a:extLst>
                    <a:ext uri="{FF2B5EF4-FFF2-40B4-BE49-F238E27FC236}">
                      <a16:creationId xmlns:a16="http://schemas.microsoft.com/office/drawing/2014/main" id="{0B219D11-5075-4B2F-AAAC-8F7C17D00E5C}"/>
                    </a:ext>
                  </a:extLst>
                </p:cNvPr>
                <p:cNvCxnSpPr/>
                <p:nvPr/>
              </p:nvCxnSpPr>
              <p:spPr>
                <a:xfrm>
                  <a:off x="575421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F1C90DD-E446-450D-BDBD-9FC0840CFF44}"/>
                  </a:ext>
                </a:extLst>
              </p:cNvPr>
              <p:cNvGrpSpPr/>
              <p:nvPr/>
            </p:nvGrpSpPr>
            <p:grpSpPr>
              <a:xfrm>
                <a:off x="4746104" y="5972160"/>
                <a:ext cx="982961" cy="432048"/>
                <a:chOff x="4746104" y="5972160"/>
                <a:chExt cx="982961" cy="432048"/>
              </a:xfrm>
            </p:grpSpPr>
            <p:cxnSp>
              <p:nvCxnSpPr>
                <p:cNvPr id="19" name="직선 화살표 연결선 18">
                  <a:extLst>
                    <a:ext uri="{FF2B5EF4-FFF2-40B4-BE49-F238E27FC236}">
                      <a16:creationId xmlns:a16="http://schemas.microsoft.com/office/drawing/2014/main" id="{61BEE883-244B-46F3-A7B6-7BD958B71933}"/>
                    </a:ext>
                  </a:extLst>
                </p:cNvPr>
                <p:cNvCxnSpPr/>
                <p:nvPr/>
              </p:nvCxnSpPr>
              <p:spPr>
                <a:xfrm>
                  <a:off x="503413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34">
                  <a:extLst>
                    <a:ext uri="{FF2B5EF4-FFF2-40B4-BE49-F238E27FC236}">
                      <a16:creationId xmlns:a16="http://schemas.microsoft.com/office/drawing/2014/main" id="{19AA46F0-8DE2-4655-9ED9-87112D3BE7A1}"/>
                    </a:ext>
                  </a:extLst>
                </p:cNvPr>
                <p:cNvSpPr txBox="1"/>
                <p:nvPr/>
              </p:nvSpPr>
              <p:spPr>
                <a:xfrm>
                  <a:off x="4746104" y="5972160"/>
                  <a:ext cx="9829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dirty="0"/>
                    <a:t>DB</a:t>
                  </a:r>
                  <a:r>
                    <a:rPr lang="ko-KR" altLang="en-US" dirty="0"/>
                    <a:t>처리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198521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C38CE-E9FE-47E7-8B4A-6E1F7A634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29971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DFD 공지사항 </a:t>
            </a:r>
            <a:r>
              <a:rPr lang="ko-KR" altLang="en-US" dirty="0" err="1">
                <a:ea typeface="맑은 고딕"/>
              </a:rPr>
              <a:t>글수정</a:t>
            </a:r>
            <a:endParaRPr lang="ko-KR" altLang="en-US" dirty="0" err="1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9E61CD3-8485-4A98-9D95-CDC1087B85E3}"/>
              </a:ext>
            </a:extLst>
          </p:cNvPr>
          <p:cNvGrpSpPr/>
          <p:nvPr/>
        </p:nvGrpSpPr>
        <p:grpSpPr>
          <a:xfrm>
            <a:off x="1645686" y="1605641"/>
            <a:ext cx="9252263" cy="4616677"/>
            <a:chOff x="2521986" y="2139041"/>
            <a:chExt cx="9252263" cy="461667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63D2815-879F-4B23-941A-72326A993042}"/>
                </a:ext>
              </a:extLst>
            </p:cNvPr>
            <p:cNvSpPr/>
            <p:nvPr/>
          </p:nvSpPr>
          <p:spPr>
            <a:xfrm>
              <a:off x="8666896" y="2139041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공지사항 보기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B2BE2C8-1078-4AAC-B2FE-F848473A07F3}"/>
                </a:ext>
              </a:extLst>
            </p:cNvPr>
            <p:cNvSpPr/>
            <p:nvPr/>
          </p:nvSpPr>
          <p:spPr>
            <a:xfrm>
              <a:off x="8666895" y="3106144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 err="1"/>
                <a:t>글수정</a:t>
              </a:r>
              <a:endParaRPr lang="ko-KR" altLang="en-US" dirty="0"/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5D14C494-FBBB-4931-8D2E-BF56722E885D}"/>
                </a:ext>
              </a:extLst>
            </p:cNvPr>
            <p:cNvCxnSpPr>
              <a:endCxn id="23" idx="1"/>
            </p:cNvCxnSpPr>
            <p:nvPr/>
          </p:nvCxnSpPr>
          <p:spPr>
            <a:xfrm>
              <a:off x="4862258" y="2139041"/>
              <a:ext cx="3804638" cy="26534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7B41D30F-67A9-4D69-B952-675FD81B3276}"/>
                </a:ext>
              </a:extLst>
            </p:cNvPr>
            <p:cNvCxnSpPr>
              <a:stCxn id="23" idx="2"/>
              <a:endCxn id="46" idx="0"/>
            </p:cNvCxnSpPr>
            <p:nvPr/>
          </p:nvCxnSpPr>
          <p:spPr>
            <a:xfrm flipH="1">
              <a:off x="9342236" y="2669720"/>
              <a:ext cx="1" cy="43642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4D9536F8-504D-4534-AA1D-A5112E5DE201}"/>
                </a:ext>
              </a:extLst>
            </p:cNvPr>
            <p:cNvSpPr/>
            <p:nvPr/>
          </p:nvSpPr>
          <p:spPr>
            <a:xfrm>
              <a:off x="2571750" y="4261757"/>
              <a:ext cx="2041071" cy="10531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 err="1"/>
                <a:t>글수정</a:t>
              </a:r>
              <a:r>
                <a:rPr lang="ko-KR" altLang="en-US" dirty="0"/>
                <a:t> 처리</a:t>
              </a: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FEF90C66-D852-4DAD-A6AD-D32FD5F84D3B}"/>
                </a:ext>
              </a:extLst>
            </p:cNvPr>
            <p:cNvCxnSpPr>
              <a:stCxn id="46" idx="1"/>
              <a:endCxn id="28" idx="7"/>
            </p:cNvCxnSpPr>
            <p:nvPr/>
          </p:nvCxnSpPr>
          <p:spPr>
            <a:xfrm flipH="1">
              <a:off x="4313913" y="3371484"/>
              <a:ext cx="4352982" cy="104451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원통 30">
              <a:extLst>
                <a:ext uri="{FF2B5EF4-FFF2-40B4-BE49-F238E27FC236}">
                  <a16:creationId xmlns:a16="http://schemas.microsoft.com/office/drawing/2014/main" id="{B9E6838C-4CA1-496C-A937-E0BDDE99E203}"/>
                </a:ext>
              </a:extLst>
            </p:cNvPr>
            <p:cNvSpPr/>
            <p:nvPr/>
          </p:nvSpPr>
          <p:spPr>
            <a:xfrm>
              <a:off x="6096000" y="4343400"/>
              <a:ext cx="2288721" cy="11430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/>
                <a:t>notice</a:t>
              </a:r>
              <a:endParaRPr lang="ko-KR" altLang="en-US" dirty="0"/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C790EC46-68C1-4242-BD8F-B732779A1F6E}"/>
                </a:ext>
              </a:extLst>
            </p:cNvPr>
            <p:cNvCxnSpPr>
              <a:stCxn id="28" idx="6"/>
              <a:endCxn id="31" idx="2"/>
            </p:cNvCxnSpPr>
            <p:nvPr/>
          </p:nvCxnSpPr>
          <p:spPr>
            <a:xfrm>
              <a:off x="4612821" y="4788354"/>
              <a:ext cx="1483179" cy="126546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9">
              <a:extLst>
                <a:ext uri="{FF2B5EF4-FFF2-40B4-BE49-F238E27FC236}">
                  <a16:creationId xmlns:a16="http://schemas.microsoft.com/office/drawing/2014/main" id="{123A4915-EE43-4735-BC3D-72BCD00CCAD0}"/>
                </a:ext>
              </a:extLst>
            </p:cNvPr>
            <p:cNvSpPr txBox="1"/>
            <p:nvPr/>
          </p:nvSpPr>
          <p:spPr>
            <a:xfrm>
              <a:off x="9342237" y="3709073"/>
              <a:ext cx="2432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/>
                <a:t>No, title, content, update</a:t>
              </a:r>
              <a:endParaRPr lang="ko-KR" altLang="en-US" dirty="0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DDAFC17-C2A6-4D0E-A9BF-45731B0744DC}"/>
                </a:ext>
              </a:extLst>
            </p:cNvPr>
            <p:cNvGrpSpPr/>
            <p:nvPr/>
          </p:nvGrpSpPr>
          <p:grpSpPr>
            <a:xfrm>
              <a:off x="3737992" y="5702982"/>
              <a:ext cx="4716016" cy="1052736"/>
              <a:chOff x="3737992" y="5702982"/>
              <a:chExt cx="4716016" cy="1052736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7FB40EA-506A-462F-909D-E50AAC492E01}"/>
                  </a:ext>
                </a:extLst>
              </p:cNvPr>
              <p:cNvSpPr/>
              <p:nvPr/>
            </p:nvSpPr>
            <p:spPr>
              <a:xfrm>
                <a:off x="3737992" y="5702982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17530CD-67ED-4A20-AA3B-EF0F04D7BD51}"/>
                  </a:ext>
                </a:extLst>
              </p:cNvPr>
              <p:cNvSpPr/>
              <p:nvPr/>
            </p:nvSpPr>
            <p:spPr>
              <a:xfrm>
                <a:off x="3954016" y="5991014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화면</a:t>
                </a:r>
              </a:p>
            </p:txBody>
          </p:sp>
          <p:sp>
            <p:nvSpPr>
              <p:cNvPr id="39" name="순서도: 자기 디스크 38">
                <a:extLst>
                  <a:ext uri="{FF2B5EF4-FFF2-40B4-BE49-F238E27FC236}">
                    <a16:creationId xmlns:a16="http://schemas.microsoft.com/office/drawing/2014/main" id="{D18C37CA-3F94-4EF7-9C45-7D16C3D317D1}"/>
                  </a:ext>
                </a:extLst>
              </p:cNvPr>
              <p:cNvSpPr/>
              <p:nvPr/>
            </p:nvSpPr>
            <p:spPr>
              <a:xfrm>
                <a:off x="7554416" y="5991014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dirty="0"/>
                  <a:t>DB</a:t>
                </a:r>
                <a:endParaRPr lang="ko-KR" altLang="en-US" dirty="0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C0E98212-BC85-4C36-A573-BE06500337C1}"/>
                  </a:ext>
                </a:extLst>
              </p:cNvPr>
              <p:cNvSpPr/>
              <p:nvPr/>
            </p:nvSpPr>
            <p:spPr>
              <a:xfrm>
                <a:off x="6402288" y="5991014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처리</a:t>
                </a:r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9CA614D5-4267-4D95-8D38-39BFAA90F26B}"/>
                  </a:ext>
                </a:extLst>
              </p:cNvPr>
              <p:cNvGrpSpPr/>
              <p:nvPr/>
            </p:nvGrpSpPr>
            <p:grpSpPr>
              <a:xfrm>
                <a:off x="5682208" y="5972160"/>
                <a:ext cx="648072" cy="432048"/>
                <a:chOff x="5682208" y="5972160"/>
                <a:chExt cx="648072" cy="432048"/>
              </a:xfrm>
            </p:grpSpPr>
            <p:sp>
              <p:nvSpPr>
                <p:cNvPr id="45" name="TextBox 8">
                  <a:extLst>
                    <a:ext uri="{FF2B5EF4-FFF2-40B4-BE49-F238E27FC236}">
                      <a16:creationId xmlns:a16="http://schemas.microsoft.com/office/drawing/2014/main" id="{1FE72CC1-875B-40AE-92A4-7E32E0D7E8B4}"/>
                    </a:ext>
                  </a:extLst>
                </p:cNvPr>
                <p:cNvSpPr txBox="1"/>
                <p:nvPr/>
              </p:nvSpPr>
              <p:spPr>
                <a:xfrm>
                  <a:off x="5682208" y="5972160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dirty="0"/>
                    <a:t>흐름</a:t>
                  </a:r>
                </a:p>
              </p:txBody>
            </p:sp>
            <p:cxnSp>
              <p:nvCxnSpPr>
                <p:cNvPr id="46" name="직선 화살표 연결선 45">
                  <a:extLst>
                    <a:ext uri="{FF2B5EF4-FFF2-40B4-BE49-F238E27FC236}">
                      <a16:creationId xmlns:a16="http://schemas.microsoft.com/office/drawing/2014/main" id="{482DA695-3B4C-4E43-9FDE-F7A4B96D62EF}"/>
                    </a:ext>
                  </a:extLst>
                </p:cNvPr>
                <p:cNvCxnSpPr/>
                <p:nvPr/>
              </p:nvCxnSpPr>
              <p:spPr>
                <a:xfrm>
                  <a:off x="575421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DAFE3FA6-84E2-4CA8-AE48-73A688EB2516}"/>
                  </a:ext>
                </a:extLst>
              </p:cNvPr>
              <p:cNvGrpSpPr/>
              <p:nvPr/>
            </p:nvGrpSpPr>
            <p:grpSpPr>
              <a:xfrm>
                <a:off x="4746104" y="5972160"/>
                <a:ext cx="982961" cy="432048"/>
                <a:chOff x="4746104" y="5972160"/>
                <a:chExt cx="982961" cy="432048"/>
              </a:xfrm>
            </p:grpSpPr>
            <p:cxnSp>
              <p:nvCxnSpPr>
                <p:cNvPr id="43" name="직선 화살표 연결선 42">
                  <a:extLst>
                    <a:ext uri="{FF2B5EF4-FFF2-40B4-BE49-F238E27FC236}">
                      <a16:creationId xmlns:a16="http://schemas.microsoft.com/office/drawing/2014/main" id="{B355C19F-DBB0-4A22-B7BF-05F7E1FA3719}"/>
                    </a:ext>
                  </a:extLst>
                </p:cNvPr>
                <p:cNvCxnSpPr/>
                <p:nvPr/>
              </p:nvCxnSpPr>
              <p:spPr>
                <a:xfrm>
                  <a:off x="503413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TextBox 34">
                  <a:extLst>
                    <a:ext uri="{FF2B5EF4-FFF2-40B4-BE49-F238E27FC236}">
                      <a16:creationId xmlns:a16="http://schemas.microsoft.com/office/drawing/2014/main" id="{04F84180-DD5C-41E1-889C-D61D8757185E}"/>
                    </a:ext>
                  </a:extLst>
                </p:cNvPr>
                <p:cNvSpPr txBox="1"/>
                <p:nvPr/>
              </p:nvSpPr>
              <p:spPr>
                <a:xfrm>
                  <a:off x="4746104" y="5972160"/>
                  <a:ext cx="9829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dirty="0"/>
                    <a:t>DB</a:t>
                  </a:r>
                  <a:r>
                    <a:rPr lang="ko-KR" altLang="en-US" dirty="0"/>
                    <a:t>처리</a:t>
                  </a:r>
                </a:p>
              </p:txBody>
            </p:sp>
          </p:grpSp>
        </p:grp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67F8440-BFED-4C3C-B49E-19D868941621}"/>
                </a:ext>
              </a:extLst>
            </p:cNvPr>
            <p:cNvCxnSpPr/>
            <p:nvPr/>
          </p:nvCxnSpPr>
          <p:spPr>
            <a:xfrm flipV="1">
              <a:off x="4555671" y="3486150"/>
              <a:ext cx="4111224" cy="108585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22">
              <a:extLst>
                <a:ext uri="{FF2B5EF4-FFF2-40B4-BE49-F238E27FC236}">
                  <a16:creationId xmlns:a16="http://schemas.microsoft.com/office/drawing/2014/main" id="{2E9F669B-E01A-4B8E-90A5-52DAC1046B84}"/>
                </a:ext>
              </a:extLst>
            </p:cNvPr>
            <p:cNvSpPr txBox="1"/>
            <p:nvPr/>
          </p:nvSpPr>
          <p:spPr>
            <a:xfrm>
              <a:off x="2521986" y="5301734"/>
              <a:ext cx="2813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/>
                <a:t>No, title, </a:t>
              </a:r>
              <a:r>
                <a:rPr lang="en-US" altLang="ko-KR" dirty="0" err="1"/>
                <a:t>writeDate</a:t>
              </a:r>
              <a:r>
                <a:rPr lang="en-US" altLang="ko-KR" dirty="0"/>
                <a:t>, filename</a:t>
              </a:r>
              <a:endParaRPr lang="ko-KR" altLang="en-US" dirty="0"/>
            </a:p>
          </p:txBody>
        </p:sp>
        <p:cxnSp>
          <p:nvCxnSpPr>
            <p:cNvPr id="36" name="꺾인 연결선 28">
              <a:extLst>
                <a:ext uri="{FF2B5EF4-FFF2-40B4-BE49-F238E27FC236}">
                  <a16:creationId xmlns:a16="http://schemas.microsoft.com/office/drawing/2014/main" id="{98B0B34B-800C-4FD6-86CE-71FD52548CA4}"/>
                </a:ext>
              </a:extLst>
            </p:cNvPr>
            <p:cNvCxnSpPr>
              <a:stCxn id="31" idx="4"/>
              <a:endCxn id="23" idx="3"/>
            </p:cNvCxnSpPr>
            <p:nvPr/>
          </p:nvCxnSpPr>
          <p:spPr>
            <a:xfrm flipV="1">
              <a:off x="8384721" y="2404381"/>
              <a:ext cx="1632856" cy="2510519"/>
            </a:xfrm>
            <a:prstGeom prst="bentConnector3">
              <a:avLst>
                <a:gd name="adj1" fmla="val 114000"/>
              </a:avLst>
            </a:prstGeom>
            <a:ln w="2540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44631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C38CE-E9FE-47E7-8B4A-6E1F7A634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29971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DFD 공지사항 </a:t>
            </a:r>
            <a:r>
              <a:rPr lang="ko-KR" altLang="en-US" dirty="0" err="1">
                <a:ea typeface="맑은 고딕"/>
              </a:rPr>
              <a:t>글삭제</a:t>
            </a:r>
            <a:endParaRPr lang="ko-KR" altLang="en-US" dirty="0" err="1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DEA936-797D-48F6-9EDB-B79E56F7CFEE}"/>
              </a:ext>
            </a:extLst>
          </p:cNvPr>
          <p:cNvGrpSpPr/>
          <p:nvPr/>
        </p:nvGrpSpPr>
        <p:grpSpPr>
          <a:xfrm>
            <a:off x="2924122" y="2049235"/>
            <a:ext cx="5891836" cy="3820658"/>
            <a:chOff x="2676472" y="2239735"/>
            <a:chExt cx="5891836" cy="3820658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A80AEC41-DFA5-45E7-96E1-AE8936391FF5}"/>
                </a:ext>
              </a:extLst>
            </p:cNvPr>
            <p:cNvSpPr/>
            <p:nvPr/>
          </p:nvSpPr>
          <p:spPr>
            <a:xfrm>
              <a:off x="3547823" y="2239735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 err="1">
                  <a:ea typeface="맑은 고딕"/>
                </a:rPr>
                <a:t>글보기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9DFC23-BB06-4717-A9C7-6382E3314C43}"/>
                </a:ext>
              </a:extLst>
            </p:cNvPr>
            <p:cNvSpPr/>
            <p:nvPr/>
          </p:nvSpPr>
          <p:spPr>
            <a:xfrm>
              <a:off x="5393017" y="2280191"/>
              <a:ext cx="1350681" cy="530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 err="1">
                  <a:ea typeface="맑은 고딕"/>
                </a:rPr>
                <a:t>글삭제</a:t>
              </a:r>
              <a:endParaRPr lang="ko-KR" altLang="en-US" dirty="0" err="1"/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C21A930F-7F51-4CBC-8595-CFF6C87D1359}"/>
                </a:ext>
              </a:extLst>
            </p:cNvPr>
            <p:cNvCxnSpPr>
              <a:cxnSpLocks/>
            </p:cNvCxnSpPr>
            <p:nvPr/>
          </p:nvCxnSpPr>
          <p:spPr>
            <a:xfrm>
              <a:off x="2676472" y="2394492"/>
              <a:ext cx="871351" cy="11058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B382E1BD-61A0-4F5C-85D0-F9EE8397C1AE}"/>
                </a:ext>
              </a:extLst>
            </p:cNvPr>
            <p:cNvCxnSpPr>
              <a:cxnSpLocks/>
            </p:cNvCxnSpPr>
            <p:nvPr/>
          </p:nvCxnSpPr>
          <p:spPr>
            <a:xfrm>
              <a:off x="4898504" y="2505075"/>
              <a:ext cx="494513" cy="404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원통 30">
              <a:extLst>
                <a:ext uri="{FF2B5EF4-FFF2-40B4-BE49-F238E27FC236}">
                  <a16:creationId xmlns:a16="http://schemas.microsoft.com/office/drawing/2014/main" id="{BBA2C190-A8CE-475E-BE5B-4FA60BAECA35}"/>
                </a:ext>
              </a:extLst>
            </p:cNvPr>
            <p:cNvSpPr/>
            <p:nvPr/>
          </p:nvSpPr>
          <p:spPr>
            <a:xfrm>
              <a:off x="6210300" y="3648075"/>
              <a:ext cx="2288721" cy="11430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/>
                <a:t>notice</a:t>
              </a:r>
              <a:endParaRPr lang="ko-KR" altLang="en-US" dirty="0"/>
            </a:p>
          </p:txBody>
        </p:sp>
        <p:sp>
          <p:nvSpPr>
            <p:cNvPr id="53" name="TextBox 6">
              <a:extLst>
                <a:ext uri="{FF2B5EF4-FFF2-40B4-BE49-F238E27FC236}">
                  <a16:creationId xmlns:a16="http://schemas.microsoft.com/office/drawing/2014/main" id="{52C08AA6-1425-4AE4-AE68-4AF4FD6E0041}"/>
                </a:ext>
              </a:extLst>
            </p:cNvPr>
            <p:cNvSpPr txBox="1"/>
            <p:nvPr/>
          </p:nvSpPr>
          <p:spPr>
            <a:xfrm>
              <a:off x="4707689" y="3067050"/>
              <a:ext cx="453970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ea typeface="맑은 고딕"/>
                </a:rPr>
                <a:t>No</a:t>
              </a:r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112EEBDA-BD3F-4F8A-9342-9A1B0C0393F0}"/>
                </a:ext>
              </a:extLst>
            </p:cNvPr>
            <p:cNvGrpSpPr/>
            <p:nvPr/>
          </p:nvGrpSpPr>
          <p:grpSpPr>
            <a:xfrm>
              <a:off x="3852292" y="5007657"/>
              <a:ext cx="4716016" cy="1052736"/>
              <a:chOff x="3737992" y="5702982"/>
              <a:chExt cx="4716016" cy="1052736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30CF3A4-438F-4089-9ACF-3EFAB109DF79}"/>
                  </a:ext>
                </a:extLst>
              </p:cNvPr>
              <p:cNvSpPr/>
              <p:nvPr/>
            </p:nvSpPr>
            <p:spPr>
              <a:xfrm>
                <a:off x="3737992" y="5702982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9878C567-B7E1-461F-9F80-EB9A6C9AE4BF}"/>
                  </a:ext>
                </a:extLst>
              </p:cNvPr>
              <p:cNvSpPr/>
              <p:nvPr/>
            </p:nvSpPr>
            <p:spPr>
              <a:xfrm>
                <a:off x="3954016" y="5991014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화면</a:t>
                </a:r>
              </a:p>
            </p:txBody>
          </p:sp>
          <p:sp>
            <p:nvSpPr>
              <p:cNvPr id="59" name="순서도: 자기 디스크 58">
                <a:extLst>
                  <a:ext uri="{FF2B5EF4-FFF2-40B4-BE49-F238E27FC236}">
                    <a16:creationId xmlns:a16="http://schemas.microsoft.com/office/drawing/2014/main" id="{8C6737DF-7050-45EA-B3D4-873B7777560B}"/>
                  </a:ext>
                </a:extLst>
              </p:cNvPr>
              <p:cNvSpPr/>
              <p:nvPr/>
            </p:nvSpPr>
            <p:spPr>
              <a:xfrm>
                <a:off x="7554416" y="5991014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dirty="0"/>
                  <a:t>DB</a:t>
                </a:r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398732FE-213D-40D4-A43E-5A0EE3C89803}"/>
                  </a:ext>
                </a:extLst>
              </p:cNvPr>
              <p:cNvSpPr/>
              <p:nvPr/>
            </p:nvSpPr>
            <p:spPr>
              <a:xfrm>
                <a:off x="6402288" y="5991014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처리</a:t>
                </a:r>
              </a:p>
            </p:txBody>
          </p: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83B2F2EE-B10E-4D3D-B1AD-0C32BBA67618}"/>
                  </a:ext>
                </a:extLst>
              </p:cNvPr>
              <p:cNvGrpSpPr/>
              <p:nvPr/>
            </p:nvGrpSpPr>
            <p:grpSpPr>
              <a:xfrm>
                <a:off x="5682208" y="5972160"/>
                <a:ext cx="648072" cy="432048"/>
                <a:chOff x="5682208" y="5972160"/>
                <a:chExt cx="648072" cy="432048"/>
              </a:xfrm>
            </p:grpSpPr>
            <p:sp>
              <p:nvSpPr>
                <p:cNvPr id="65" name="TextBox 8">
                  <a:extLst>
                    <a:ext uri="{FF2B5EF4-FFF2-40B4-BE49-F238E27FC236}">
                      <a16:creationId xmlns:a16="http://schemas.microsoft.com/office/drawing/2014/main" id="{74733DD1-BE3F-4D0A-8531-F2F899DB2E21}"/>
                    </a:ext>
                  </a:extLst>
                </p:cNvPr>
                <p:cNvSpPr txBox="1"/>
                <p:nvPr/>
              </p:nvSpPr>
              <p:spPr>
                <a:xfrm>
                  <a:off x="5682208" y="5972160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dirty="0"/>
                    <a:t>흐름</a:t>
                  </a:r>
                </a:p>
              </p:txBody>
            </p:sp>
            <p:cxnSp>
              <p:nvCxnSpPr>
                <p:cNvPr id="66" name="직선 화살표 연결선 65">
                  <a:extLst>
                    <a:ext uri="{FF2B5EF4-FFF2-40B4-BE49-F238E27FC236}">
                      <a16:creationId xmlns:a16="http://schemas.microsoft.com/office/drawing/2014/main" id="{C6B7A406-D641-4AED-9822-0CB6563692A8}"/>
                    </a:ext>
                  </a:extLst>
                </p:cNvPr>
                <p:cNvCxnSpPr/>
                <p:nvPr/>
              </p:nvCxnSpPr>
              <p:spPr>
                <a:xfrm>
                  <a:off x="575421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609CA1B5-5077-496C-BF1B-3E5930C47BF1}"/>
                  </a:ext>
                </a:extLst>
              </p:cNvPr>
              <p:cNvGrpSpPr/>
              <p:nvPr/>
            </p:nvGrpSpPr>
            <p:grpSpPr>
              <a:xfrm>
                <a:off x="4746104" y="5972160"/>
                <a:ext cx="982961" cy="432048"/>
                <a:chOff x="4746104" y="5972160"/>
                <a:chExt cx="982961" cy="432048"/>
              </a:xfrm>
            </p:grpSpPr>
            <p:cxnSp>
              <p:nvCxnSpPr>
                <p:cNvPr id="63" name="직선 화살표 연결선 62">
                  <a:extLst>
                    <a:ext uri="{FF2B5EF4-FFF2-40B4-BE49-F238E27FC236}">
                      <a16:creationId xmlns:a16="http://schemas.microsoft.com/office/drawing/2014/main" id="{1E134106-00B7-48E5-AB83-3286C4A9F587}"/>
                    </a:ext>
                  </a:extLst>
                </p:cNvPr>
                <p:cNvCxnSpPr/>
                <p:nvPr/>
              </p:nvCxnSpPr>
              <p:spPr>
                <a:xfrm>
                  <a:off x="5034136" y="6404208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TextBox 34">
                  <a:extLst>
                    <a:ext uri="{FF2B5EF4-FFF2-40B4-BE49-F238E27FC236}">
                      <a16:creationId xmlns:a16="http://schemas.microsoft.com/office/drawing/2014/main" id="{75EB3D18-8E88-4261-84FE-EB747501D953}"/>
                    </a:ext>
                  </a:extLst>
                </p:cNvPr>
                <p:cNvSpPr txBox="1"/>
                <p:nvPr/>
              </p:nvSpPr>
              <p:spPr>
                <a:xfrm>
                  <a:off x="4746104" y="5972160"/>
                  <a:ext cx="9829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dirty="0"/>
                    <a:t>DB</a:t>
                  </a:r>
                  <a:r>
                    <a:rPr lang="ko-KR" altLang="en-US" dirty="0"/>
                    <a:t>처리</a:t>
                  </a:r>
                </a:p>
              </p:txBody>
            </p:sp>
          </p:grpSp>
        </p:grpSp>
        <p:cxnSp>
          <p:nvCxnSpPr>
            <p:cNvPr id="55" name="꺾인 연결선 8">
              <a:extLst>
                <a:ext uri="{FF2B5EF4-FFF2-40B4-BE49-F238E27FC236}">
                  <a16:creationId xmlns:a16="http://schemas.microsoft.com/office/drawing/2014/main" id="{389C2258-32F3-4849-8FFC-A17AA17F477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292907" y="2586320"/>
              <a:ext cx="837205" cy="1286303"/>
            </a:xfrm>
            <a:prstGeom prst="bentConnector3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꺾인 연결선 46">
              <a:extLst>
                <a:ext uri="{FF2B5EF4-FFF2-40B4-BE49-F238E27FC236}">
                  <a16:creationId xmlns:a16="http://schemas.microsoft.com/office/drawing/2014/main" id="{8E9FC58B-2338-4307-AF3F-1DB003428A8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868516" y="2810871"/>
              <a:ext cx="341784" cy="1408705"/>
            </a:xfrm>
            <a:prstGeom prst="bentConnector2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50646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290A4B-CFC1-4532-8EDD-EF8A71E70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510" y="367323"/>
            <a:ext cx="5754548" cy="661109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ea typeface="맑은 고딕"/>
              </a:rPr>
              <a:t>DFD 상품 리스트</a:t>
            </a:r>
          </a:p>
        </p:txBody>
      </p:sp>
      <p:sp>
        <p:nvSpPr>
          <p:cNvPr id="3" name="원통형 2">
            <a:extLst>
              <a:ext uri="{FF2B5EF4-FFF2-40B4-BE49-F238E27FC236}">
                <a16:creationId xmlns:a16="http://schemas.microsoft.com/office/drawing/2014/main" id="{4AD9E40A-DD31-41AA-AC5C-E073E4483847}"/>
              </a:ext>
            </a:extLst>
          </p:cNvPr>
          <p:cNvSpPr/>
          <p:nvPr/>
        </p:nvSpPr>
        <p:spPr>
          <a:xfrm>
            <a:off x="10596622" y="4788619"/>
            <a:ext cx="1311797" cy="1176759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ea typeface="맑은 고딕"/>
              </a:rPr>
              <a:t>Oracle</a:t>
            </a:r>
          </a:p>
          <a:p>
            <a:pPr algn="ctr"/>
            <a:r>
              <a:rPr lang="ko-KR" altLang="en-US" dirty="0">
                <a:ea typeface="맑은 고딕"/>
              </a:rPr>
              <a:t>DB</a:t>
            </a:r>
          </a:p>
        </p:txBody>
      </p:sp>
      <p:sp>
        <p:nvSpPr>
          <p:cNvPr id="45" name="순서도: 대체 처리 44">
            <a:extLst>
              <a:ext uri="{FF2B5EF4-FFF2-40B4-BE49-F238E27FC236}">
                <a16:creationId xmlns:a16="http://schemas.microsoft.com/office/drawing/2014/main" id="{FA167D8E-0874-46D8-90F2-F6506737EBC5}"/>
              </a:ext>
            </a:extLst>
          </p:cNvPr>
          <p:cNvSpPr/>
          <p:nvPr/>
        </p:nvSpPr>
        <p:spPr>
          <a:xfrm>
            <a:off x="10525484" y="1411794"/>
            <a:ext cx="1446834" cy="1813368"/>
          </a:xfrm>
          <a:prstGeom prst="flowChartAlternateProcess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ea typeface="맑은 고딕"/>
              </a:rPr>
              <a:t>List</a:t>
            </a:r>
            <a:endParaRPr lang="ko-KR" altLang="en-US" sz="1600">
              <a:ea typeface="맑은 고딕"/>
            </a:endParaRPr>
          </a:p>
          <a:p>
            <a:pPr algn="ctr"/>
            <a:r>
              <a:rPr lang="ko-KR" altLang="en-US" sz="1600" dirty="0" err="1">
                <a:ea typeface="맑은 고딕"/>
              </a:rPr>
              <a:t>View</a:t>
            </a:r>
            <a:endParaRPr lang="ko-KR" altLang="en-US" sz="1600">
              <a:ea typeface="맑은 고딕"/>
            </a:endParaRPr>
          </a:p>
          <a:p>
            <a:pPr algn="ctr"/>
            <a:r>
              <a:rPr lang="ko-KR" altLang="en-US" sz="1600" dirty="0" err="1">
                <a:ea typeface="맑은 고딕"/>
              </a:rPr>
              <a:t>GetTotalRow</a:t>
            </a:r>
          </a:p>
          <a:p>
            <a:pPr algn="ctr"/>
            <a:r>
              <a:rPr lang="ko-KR" altLang="en-US" sz="1600" dirty="0" err="1">
                <a:ea typeface="맑은 고딕"/>
              </a:rPr>
              <a:t>Write</a:t>
            </a:r>
          </a:p>
          <a:p>
            <a:pPr algn="ctr"/>
            <a:r>
              <a:rPr lang="ko-KR" altLang="en-US" sz="1600" dirty="0" err="1">
                <a:ea typeface="맑은 고딕"/>
              </a:rPr>
              <a:t>Update</a:t>
            </a:r>
          </a:p>
          <a:p>
            <a:pPr algn="ctr"/>
            <a:r>
              <a:rPr lang="ko-KR" altLang="en-US" sz="1600" dirty="0" err="1">
                <a:ea typeface="맑은 고딕"/>
              </a:rPr>
              <a:t>delete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1154B951-DCEE-40D2-A011-2EC5C70DA1DF}"/>
              </a:ext>
            </a:extLst>
          </p:cNvPr>
          <p:cNvGrpSpPr/>
          <p:nvPr/>
        </p:nvGrpSpPr>
        <p:grpSpPr>
          <a:xfrm>
            <a:off x="6974108" y="1413437"/>
            <a:ext cx="1842304" cy="3028708"/>
            <a:chOff x="4205828" y="2339412"/>
            <a:chExt cx="1832659" cy="2691114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ED0AB4F-8DD5-4C8D-91E2-4C373000F8C2}"/>
                </a:ext>
              </a:extLst>
            </p:cNvPr>
            <p:cNvSpPr/>
            <p:nvPr/>
          </p:nvSpPr>
          <p:spPr>
            <a:xfrm>
              <a:off x="4205829" y="2339412"/>
              <a:ext cx="1832658" cy="52086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ea typeface="맑은 고딕"/>
                </a:rPr>
                <a:t>ProductList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01AB6F2-90F4-4479-B2B7-24120D8BBA94}"/>
                </a:ext>
              </a:extLst>
            </p:cNvPr>
            <p:cNvSpPr/>
            <p:nvPr/>
          </p:nvSpPr>
          <p:spPr>
            <a:xfrm>
              <a:off x="4205828" y="2889209"/>
              <a:ext cx="1832658" cy="52086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>
                  <a:ea typeface="+mn-lt"/>
                  <a:cs typeface="+mn-lt"/>
                </a:rPr>
                <a:t>ProductView</a:t>
              </a:r>
              <a:endParaRPr lang="ko-KR" dirty="0" err="1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652D68C9-9BBF-4583-A7E7-5882EE57C521}"/>
                </a:ext>
              </a:extLst>
            </p:cNvPr>
            <p:cNvSpPr/>
            <p:nvPr/>
          </p:nvSpPr>
          <p:spPr>
            <a:xfrm>
              <a:off x="4205829" y="3410070"/>
              <a:ext cx="1832658" cy="52086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 err="1">
                  <a:ea typeface="+mn-lt"/>
                  <a:cs typeface="+mn-lt"/>
                </a:rPr>
                <a:t>ProductWrite</a:t>
              </a:r>
              <a:endParaRPr lang="ko-KR" dirty="0" err="1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9E60835B-E058-4CB3-9F5A-44CE98891F94}"/>
                </a:ext>
              </a:extLst>
            </p:cNvPr>
            <p:cNvSpPr/>
            <p:nvPr/>
          </p:nvSpPr>
          <p:spPr>
            <a:xfrm>
              <a:off x="4205828" y="3959867"/>
              <a:ext cx="1832658" cy="52086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 err="1">
                  <a:ea typeface="+mn-lt"/>
                  <a:cs typeface="+mn-lt"/>
                </a:rPr>
                <a:t>ProductUpdate</a:t>
              </a:r>
              <a:endParaRPr lang="ko-KR" dirty="0" err="1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566F072-32FC-4C02-9546-57160F006772}"/>
                </a:ext>
              </a:extLst>
            </p:cNvPr>
            <p:cNvSpPr/>
            <p:nvPr/>
          </p:nvSpPr>
          <p:spPr>
            <a:xfrm>
              <a:off x="4205829" y="4509665"/>
              <a:ext cx="1832658" cy="52086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dirty="0" err="1">
                  <a:ea typeface="+mn-lt"/>
                  <a:cs typeface="+mn-lt"/>
                </a:rPr>
                <a:t>ProductDelete</a:t>
              </a:r>
              <a:endParaRPr lang="ko-KR" dirty="0" err="1"/>
            </a:p>
          </p:txBody>
        </p:sp>
      </p:grp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D47528-0351-43CE-ADA3-C7289DE356C6}"/>
              </a:ext>
            </a:extLst>
          </p:cNvPr>
          <p:cNvSpPr/>
          <p:nvPr/>
        </p:nvSpPr>
        <p:spPr>
          <a:xfrm>
            <a:off x="3607803" y="1423082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List.jsp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1662AB2-7288-4424-84BB-66DABB4446B4}"/>
              </a:ext>
            </a:extLst>
          </p:cNvPr>
          <p:cNvSpPr/>
          <p:nvPr/>
        </p:nvSpPr>
        <p:spPr>
          <a:xfrm>
            <a:off x="3607801" y="3691244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+mn-lt"/>
                <a:cs typeface="+mn-lt"/>
              </a:rPr>
              <a:t>View.jsp</a:t>
            </a:r>
            <a:endParaRPr lang="ko-KR" dirty="0" err="1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A7987E5-D06E-462A-8962-A99BB9B6FF03}"/>
              </a:ext>
            </a:extLst>
          </p:cNvPr>
          <p:cNvSpPr/>
          <p:nvPr/>
        </p:nvSpPr>
        <p:spPr>
          <a:xfrm>
            <a:off x="3607804" y="5560305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+mn-lt"/>
                <a:cs typeface="+mn-lt"/>
              </a:rPr>
              <a:t>Delete.jsp</a:t>
            </a:r>
            <a:endParaRPr lang="en-US" altLang="ko-KR" dirty="0" err="1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A6D5218-3A0C-44B4-9AEB-DFE6A5F47EA6}"/>
              </a:ext>
            </a:extLst>
          </p:cNvPr>
          <p:cNvSpPr/>
          <p:nvPr/>
        </p:nvSpPr>
        <p:spPr>
          <a:xfrm>
            <a:off x="675548" y="1423806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맑은 고딕"/>
              </a:rPr>
              <a:t>WriteForm.jsp</a:t>
            </a:r>
            <a:endParaRPr lang="en-US" altLang="ko-KR" dirty="0" err="1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03BBA70-E895-4060-84CA-753478793E5B}"/>
              </a:ext>
            </a:extLst>
          </p:cNvPr>
          <p:cNvSpPr/>
          <p:nvPr/>
        </p:nvSpPr>
        <p:spPr>
          <a:xfrm>
            <a:off x="675551" y="3691970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맑은 고딕"/>
              </a:rPr>
              <a:t>UpdateForm.jsp</a:t>
            </a:r>
            <a:endParaRPr lang="en-US" altLang="ko-KR" dirty="0" err="1"/>
          </a:p>
        </p:txBody>
      </p:sp>
      <p:sp>
        <p:nvSpPr>
          <p:cNvPr id="58" name="화살표: 왼쪽/오른쪽 57">
            <a:extLst>
              <a:ext uri="{FF2B5EF4-FFF2-40B4-BE49-F238E27FC236}">
                <a16:creationId xmlns:a16="http://schemas.microsoft.com/office/drawing/2014/main" id="{F2DDBEFC-0BAB-4739-9486-244F08281F15}"/>
              </a:ext>
            </a:extLst>
          </p:cNvPr>
          <p:cNvSpPr/>
          <p:nvPr/>
        </p:nvSpPr>
        <p:spPr>
          <a:xfrm rot="5400000">
            <a:off x="10727879" y="3700310"/>
            <a:ext cx="1109240" cy="569087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화살표: 왼쪽/오른쪽 58">
            <a:extLst>
              <a:ext uri="{FF2B5EF4-FFF2-40B4-BE49-F238E27FC236}">
                <a16:creationId xmlns:a16="http://schemas.microsoft.com/office/drawing/2014/main" id="{D05EDD49-C1EC-4F5E-9D9F-D01891D4256D}"/>
              </a:ext>
            </a:extLst>
          </p:cNvPr>
          <p:cNvSpPr/>
          <p:nvPr/>
        </p:nvSpPr>
        <p:spPr>
          <a:xfrm rot="10800000">
            <a:off x="9197851" y="2263842"/>
            <a:ext cx="1138177" cy="588378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6CA9133-EFF5-4449-81D7-E47082DA7E60}"/>
              </a:ext>
            </a:extLst>
          </p:cNvPr>
          <p:cNvSpPr/>
          <p:nvPr/>
        </p:nvSpPr>
        <p:spPr>
          <a:xfrm>
            <a:off x="2966116" y="4607572"/>
            <a:ext cx="1842303" cy="58620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+mn-lt"/>
                <a:cs typeface="+mn-lt"/>
              </a:rPr>
              <a:t>update.jsp</a:t>
            </a:r>
            <a:endParaRPr lang="ko-KR" dirty="0" err="1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159179-DE55-4312-AB93-58124F576EEE}"/>
              </a:ext>
            </a:extLst>
          </p:cNvPr>
          <p:cNvSpPr/>
          <p:nvPr/>
        </p:nvSpPr>
        <p:spPr>
          <a:xfrm>
            <a:off x="675549" y="2524130"/>
            <a:ext cx="1842303" cy="59584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dirty="0" err="1">
                <a:ea typeface="+mn-lt"/>
                <a:cs typeface="+mn-lt"/>
              </a:rPr>
              <a:t>write.jsp</a:t>
            </a:r>
            <a:endParaRPr lang="ko-KR" dirty="0" err="1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90ECCAF-CC9B-4736-A49C-D9248DAA4D7F}"/>
              </a:ext>
            </a:extLst>
          </p:cNvPr>
          <p:cNvSpPr txBox="1"/>
          <p:nvPr/>
        </p:nvSpPr>
        <p:spPr>
          <a:xfrm>
            <a:off x="7433599" y="1028939"/>
            <a:ext cx="920187" cy="3789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dirty="0">
                <a:ea typeface="맑은 고딕"/>
              </a:rPr>
              <a:t>Service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59E04D-A003-4327-9925-7E4DF339733C}"/>
              </a:ext>
            </a:extLst>
          </p:cNvPr>
          <p:cNvSpPr txBox="1"/>
          <p:nvPr/>
        </p:nvSpPr>
        <p:spPr>
          <a:xfrm>
            <a:off x="10934941" y="1028938"/>
            <a:ext cx="6694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dirty="0">
                <a:ea typeface="맑은 고딕"/>
              </a:rPr>
              <a:t>DAO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20D0B7F-9794-4587-9A09-8DB786E5CF9E}"/>
              </a:ext>
            </a:extLst>
          </p:cNvPr>
          <p:cNvSpPr txBox="1"/>
          <p:nvPr/>
        </p:nvSpPr>
        <p:spPr>
          <a:xfrm>
            <a:off x="2659042" y="662407"/>
            <a:ext cx="5247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b="1" dirty="0">
                <a:ea typeface="맑은 고딕"/>
              </a:rPr>
              <a:t>JSP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4F389FA-3F9C-4912-9177-457FD146EE1C}"/>
              </a:ext>
            </a:extLst>
          </p:cNvPr>
          <p:cNvSpPr txBox="1"/>
          <p:nvPr/>
        </p:nvSpPr>
        <p:spPr>
          <a:xfrm>
            <a:off x="5687751" y="1395470"/>
            <a:ext cx="1026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pageObject</a:t>
            </a:r>
            <a:endParaRPr lang="ko-KR" altLang="en-US" sz="1200">
              <a:ea typeface="맑은 고딕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E93B3A7-716B-4909-A3AE-271D3197C3B3}"/>
              </a:ext>
            </a:extLst>
          </p:cNvPr>
          <p:cNvSpPr txBox="1"/>
          <p:nvPr/>
        </p:nvSpPr>
        <p:spPr>
          <a:xfrm>
            <a:off x="5856166" y="2948406"/>
            <a:ext cx="47649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F7AD5293-F3DE-4FC5-AD1F-619E8E1CC1B4}"/>
              </a:ext>
            </a:extLst>
          </p:cNvPr>
          <p:cNvCxnSpPr>
            <a:cxnSpLocks/>
          </p:cNvCxnSpPr>
          <p:nvPr/>
        </p:nvCxnSpPr>
        <p:spPr>
          <a:xfrm flipH="1">
            <a:off x="2720894" y="1608759"/>
            <a:ext cx="850741" cy="7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ABEBEE54-CC08-4B10-8679-E49AB20C51B2}"/>
              </a:ext>
            </a:extLst>
          </p:cNvPr>
          <p:cNvCxnSpPr>
            <a:cxnSpLocks/>
          </p:cNvCxnSpPr>
          <p:nvPr/>
        </p:nvCxnSpPr>
        <p:spPr>
          <a:xfrm flipV="1">
            <a:off x="2520268" y="1809388"/>
            <a:ext cx="933688" cy="1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B3AFA1BA-1B20-4CB2-A062-7F9834D262F4}"/>
              </a:ext>
            </a:extLst>
          </p:cNvPr>
          <p:cNvCxnSpPr>
            <a:cxnSpLocks/>
          </p:cNvCxnSpPr>
          <p:nvPr/>
        </p:nvCxnSpPr>
        <p:spPr>
          <a:xfrm>
            <a:off x="2520267" y="2833747"/>
            <a:ext cx="4406092" cy="7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041B4E82-ECD9-46C1-99B6-33787B67C27E}"/>
              </a:ext>
            </a:extLst>
          </p:cNvPr>
          <p:cNvCxnSpPr>
            <a:cxnSpLocks/>
          </p:cNvCxnSpPr>
          <p:nvPr/>
        </p:nvCxnSpPr>
        <p:spPr>
          <a:xfrm flipH="1">
            <a:off x="1592362" y="2004228"/>
            <a:ext cx="1932" cy="345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1B47C118-9DC7-478E-855B-AC9A7C7EB897}"/>
              </a:ext>
            </a:extLst>
          </p:cNvPr>
          <p:cNvSpPr txBox="1"/>
          <p:nvPr/>
        </p:nvSpPr>
        <p:spPr>
          <a:xfrm>
            <a:off x="739572" y="2080305"/>
            <a:ext cx="90089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E557830-A275-4F89-B00B-4CE65C1477BE}"/>
              </a:ext>
            </a:extLst>
          </p:cNvPr>
          <p:cNvSpPr txBox="1"/>
          <p:nvPr/>
        </p:nvSpPr>
        <p:spPr>
          <a:xfrm>
            <a:off x="2851953" y="1289369"/>
            <a:ext cx="56330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 err="1">
                <a:ea typeface="맑은 고딕"/>
              </a:rPr>
              <a:t>a</a:t>
            </a:r>
            <a:r>
              <a:rPr lang="ko-KR" altLang="en-US" sz="1200" dirty="0">
                <a:ea typeface="맑은 고딕"/>
              </a:rPr>
              <a:t> </a:t>
            </a:r>
            <a:r>
              <a:rPr lang="ko-KR" altLang="en-US" sz="1200" dirty="0" err="1">
                <a:ea typeface="맑은 고딕"/>
              </a:rPr>
              <a:t>tag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B34240E-9375-4BA7-9513-62885AC24DA1}"/>
              </a:ext>
            </a:extLst>
          </p:cNvPr>
          <p:cNvSpPr txBox="1"/>
          <p:nvPr/>
        </p:nvSpPr>
        <p:spPr>
          <a:xfrm>
            <a:off x="2543295" y="1800584"/>
            <a:ext cx="1026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Histoty.back</a:t>
            </a:r>
            <a:r>
              <a:rPr lang="ko-KR" altLang="en-US" sz="1200" dirty="0">
                <a:ea typeface="맑은 고딕"/>
              </a:rPr>
              <a:t>()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74ECB34-F25F-44B3-B9AD-BD93B6C1E0EF}"/>
              </a:ext>
            </a:extLst>
          </p:cNvPr>
          <p:cNvSpPr txBox="1"/>
          <p:nvPr/>
        </p:nvSpPr>
        <p:spPr>
          <a:xfrm>
            <a:off x="2514356" y="2572229"/>
            <a:ext cx="90089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2BC536F9-850F-4A33-A786-2F8FE7A4C792}"/>
              </a:ext>
            </a:extLst>
          </p:cNvPr>
          <p:cNvCxnSpPr>
            <a:cxnSpLocks/>
          </p:cNvCxnSpPr>
          <p:nvPr/>
        </p:nvCxnSpPr>
        <p:spPr>
          <a:xfrm flipH="1" flipV="1">
            <a:off x="2720891" y="3834957"/>
            <a:ext cx="850743" cy="1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704E47BD-679C-4FC0-B026-C6EA20C29C6C}"/>
              </a:ext>
            </a:extLst>
          </p:cNvPr>
          <p:cNvCxnSpPr>
            <a:cxnSpLocks/>
          </p:cNvCxnSpPr>
          <p:nvPr/>
        </p:nvCxnSpPr>
        <p:spPr>
          <a:xfrm flipV="1">
            <a:off x="2520267" y="4095387"/>
            <a:ext cx="885458" cy="1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D3DC8080-5F15-4535-98B3-0BD5BB7262AE}"/>
              </a:ext>
            </a:extLst>
          </p:cNvPr>
          <p:cNvSpPr txBox="1"/>
          <p:nvPr/>
        </p:nvSpPr>
        <p:spPr>
          <a:xfrm>
            <a:off x="2514357" y="4096229"/>
            <a:ext cx="1026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Histoty.back</a:t>
            </a:r>
            <a:r>
              <a:rPr lang="ko-KR" altLang="en-US" sz="1200" dirty="0">
                <a:ea typeface="맑은 고딕"/>
              </a:rPr>
              <a:t>()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88999A0-34DA-4DC5-A04B-C6AD27F29D56}"/>
              </a:ext>
            </a:extLst>
          </p:cNvPr>
          <p:cNvSpPr txBox="1"/>
          <p:nvPr/>
        </p:nvSpPr>
        <p:spPr>
          <a:xfrm>
            <a:off x="2986989" y="3556076"/>
            <a:ext cx="47649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D3E1D0A5-C742-421B-9513-E7E2EB9BD2FC}"/>
              </a:ext>
            </a:extLst>
          </p:cNvPr>
          <p:cNvCxnSpPr/>
          <p:nvPr/>
        </p:nvCxnSpPr>
        <p:spPr>
          <a:xfrm flipV="1">
            <a:off x="2395478" y="2436952"/>
            <a:ext cx="4521841" cy="11593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9F8AA84A-C237-49D1-A3A8-0E7221D02A14}"/>
              </a:ext>
            </a:extLst>
          </p:cNvPr>
          <p:cNvSpPr txBox="1"/>
          <p:nvPr/>
        </p:nvSpPr>
        <p:spPr>
          <a:xfrm>
            <a:off x="3459621" y="2986987"/>
            <a:ext cx="47649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76BFCE8-0AEA-4929-A3FE-85038C0F0B9B}"/>
              </a:ext>
            </a:extLst>
          </p:cNvPr>
          <p:cNvSpPr txBox="1"/>
          <p:nvPr/>
        </p:nvSpPr>
        <p:spPr>
          <a:xfrm>
            <a:off x="47755" y="5043906"/>
            <a:ext cx="90089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cxnSp>
        <p:nvCxnSpPr>
          <p:cNvPr id="99" name="연결선: 꺾임 98">
            <a:extLst>
              <a:ext uri="{FF2B5EF4-FFF2-40B4-BE49-F238E27FC236}">
                <a16:creationId xmlns:a16="http://schemas.microsoft.com/office/drawing/2014/main" id="{8E8920A9-F6DD-4A1D-8048-A417CDE87CF1}"/>
              </a:ext>
            </a:extLst>
          </p:cNvPr>
          <p:cNvCxnSpPr/>
          <p:nvPr/>
        </p:nvCxnSpPr>
        <p:spPr>
          <a:xfrm>
            <a:off x="673268" y="4282740"/>
            <a:ext cx="2177715" cy="5935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AA92C8B2-FE0B-4A1A-B0E7-E9D82DD9C8FA}"/>
              </a:ext>
            </a:extLst>
          </p:cNvPr>
          <p:cNvSpPr txBox="1"/>
          <p:nvPr/>
        </p:nvSpPr>
        <p:spPr>
          <a:xfrm>
            <a:off x="5893224" y="4577492"/>
            <a:ext cx="90089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A705783E-197B-4168-B3ED-3AF30CD81A26}"/>
              </a:ext>
            </a:extLst>
          </p:cNvPr>
          <p:cNvCxnSpPr/>
          <p:nvPr/>
        </p:nvCxnSpPr>
        <p:spPr>
          <a:xfrm>
            <a:off x="5079833" y="4317833"/>
            <a:ext cx="2006" cy="1205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0C634FBB-1451-40A1-AA46-FD4314D43A71}"/>
              </a:ext>
            </a:extLst>
          </p:cNvPr>
          <p:cNvSpPr txBox="1"/>
          <p:nvPr/>
        </p:nvSpPr>
        <p:spPr>
          <a:xfrm>
            <a:off x="5083884" y="4330513"/>
            <a:ext cx="47649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A2C2AAD-EB48-4F6A-92B5-B73A538CF8DA}"/>
              </a:ext>
            </a:extLst>
          </p:cNvPr>
          <p:cNvSpPr txBox="1"/>
          <p:nvPr/>
        </p:nvSpPr>
        <p:spPr>
          <a:xfrm>
            <a:off x="6136647" y="5473513"/>
            <a:ext cx="47649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sp>
        <p:nvSpPr>
          <p:cNvPr id="107" name="화살표: 아래쪽 106">
            <a:extLst>
              <a:ext uri="{FF2B5EF4-FFF2-40B4-BE49-F238E27FC236}">
                <a16:creationId xmlns:a16="http://schemas.microsoft.com/office/drawing/2014/main" id="{6EEDCD2B-E7C8-4977-82F2-C0B0D51C377F}"/>
              </a:ext>
            </a:extLst>
          </p:cNvPr>
          <p:cNvSpPr/>
          <p:nvPr/>
        </p:nvSpPr>
        <p:spPr>
          <a:xfrm>
            <a:off x="4282058" y="758570"/>
            <a:ext cx="438150" cy="533400"/>
          </a:xfrm>
          <a:prstGeom prst="down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59F4529-162F-4B97-9316-6F5E6CBD673D}"/>
              </a:ext>
            </a:extLst>
          </p:cNvPr>
          <p:cNvSpPr txBox="1"/>
          <p:nvPr/>
        </p:nvSpPr>
        <p:spPr>
          <a:xfrm>
            <a:off x="8783375" y="1557395"/>
            <a:ext cx="1026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pageObject</a:t>
            </a:r>
            <a:endParaRPr lang="ko-KR" altLang="en-US" sz="1200">
              <a:ea typeface="맑은 고딕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5982CD5-20F3-446A-BFE2-405D952ED82B}"/>
              </a:ext>
            </a:extLst>
          </p:cNvPr>
          <p:cNvSpPr txBox="1"/>
          <p:nvPr/>
        </p:nvSpPr>
        <p:spPr>
          <a:xfrm>
            <a:off x="8859575" y="2081270"/>
            <a:ext cx="51193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288FCDF-B5F2-40D9-9358-3448B83C7E9D}"/>
              </a:ext>
            </a:extLst>
          </p:cNvPr>
          <p:cNvSpPr txBox="1"/>
          <p:nvPr/>
        </p:nvSpPr>
        <p:spPr>
          <a:xfrm>
            <a:off x="8821475" y="2852795"/>
            <a:ext cx="8738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989BC05-009F-40F2-88D9-5AAE18FFF38B}"/>
              </a:ext>
            </a:extLst>
          </p:cNvPr>
          <p:cNvSpPr txBox="1"/>
          <p:nvPr/>
        </p:nvSpPr>
        <p:spPr>
          <a:xfrm>
            <a:off x="8821475" y="3414770"/>
            <a:ext cx="8738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CBACC90-69D3-425B-9EF7-F56BC832EF7E}"/>
              </a:ext>
            </a:extLst>
          </p:cNvPr>
          <p:cNvSpPr txBox="1"/>
          <p:nvPr/>
        </p:nvSpPr>
        <p:spPr>
          <a:xfrm>
            <a:off x="8888150" y="4005320"/>
            <a:ext cx="51193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pno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09F873-6324-4E07-BF98-852B6C3B6785}"/>
              </a:ext>
            </a:extLst>
          </p:cNvPr>
          <p:cNvSpPr txBox="1"/>
          <p:nvPr/>
        </p:nvSpPr>
        <p:spPr>
          <a:xfrm>
            <a:off x="10393100" y="3262370"/>
            <a:ext cx="120726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200" dirty="0" err="1">
                <a:ea typeface="+mn-lt"/>
                <a:cs typeface="+mn-lt"/>
              </a:rPr>
              <a:t>ExecuteQuery</a:t>
            </a:r>
            <a:endParaRPr lang="en-US" altLang="ko-KR" sz="1200" dirty="0" err="1">
              <a:ea typeface="맑은 고딕" panose="020B0503020000020004" pitchFamily="34" charset="-127"/>
              <a:cs typeface="+mn-lt"/>
            </a:endParaRPr>
          </a:p>
          <a:p>
            <a:r>
              <a:rPr lang="en-US" altLang="ko-KR" sz="1200" dirty="0" err="1">
                <a:ea typeface="맑은 고딕"/>
              </a:rPr>
              <a:t>ExecuteUpdate</a:t>
            </a:r>
            <a:endParaRPr lang="en-US" altLang="ko-KR" sz="1200" dirty="0" err="1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E9D031A-7CCD-4BB1-ACB3-D919563B271B}"/>
              </a:ext>
            </a:extLst>
          </p:cNvPr>
          <p:cNvSpPr txBox="1"/>
          <p:nvPr/>
        </p:nvSpPr>
        <p:spPr>
          <a:xfrm>
            <a:off x="9926375" y="1538345"/>
            <a:ext cx="135966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List</a:t>
            </a:r>
            <a:r>
              <a:rPr lang="ko-KR" altLang="en-US" sz="1200" dirty="0">
                <a:ea typeface="맑은 고딕"/>
              </a:rPr>
              <a:t>&lt;</a:t>
            </a:r>
            <a:r>
              <a:rPr lang="ko-KR" altLang="en-US" sz="1200" dirty="0" err="1">
                <a:ea typeface="맑은 고딕"/>
              </a:rPr>
              <a:t>productVO</a:t>
            </a:r>
            <a:r>
              <a:rPr lang="ko-KR" altLang="en-US" sz="1200" dirty="0">
                <a:ea typeface="맑은 고딕"/>
              </a:rPr>
              <a:t>&gt;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F85F956-8352-40A5-BD19-FB73287779C7}"/>
              </a:ext>
            </a:extLst>
          </p:cNvPr>
          <p:cNvSpPr txBox="1"/>
          <p:nvPr/>
        </p:nvSpPr>
        <p:spPr>
          <a:xfrm>
            <a:off x="10078775" y="1805045"/>
            <a:ext cx="8834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productVO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618D9FD-72D8-47B5-9203-5BF6125F21CC}"/>
              </a:ext>
            </a:extLst>
          </p:cNvPr>
          <p:cNvSpPr txBox="1"/>
          <p:nvPr/>
        </p:nvSpPr>
        <p:spPr>
          <a:xfrm>
            <a:off x="10193075" y="2319395"/>
            <a:ext cx="8072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 err="1">
                <a:ea typeface="맑은 고딕"/>
              </a:rPr>
              <a:t>Int</a:t>
            </a:r>
            <a:r>
              <a:rPr lang="ko-KR" altLang="en-US" sz="1200" dirty="0">
                <a:ea typeface="맑은 고딕"/>
              </a:rPr>
              <a:t> </a:t>
            </a:r>
            <a:r>
              <a:rPr lang="ko-KR" altLang="en-US" sz="1200" dirty="0" err="1">
                <a:ea typeface="맑은 고딕"/>
              </a:rPr>
              <a:t>result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185E1FC-0E60-4F3C-B676-469E697FD375}"/>
              </a:ext>
            </a:extLst>
          </p:cNvPr>
          <p:cNvSpPr txBox="1"/>
          <p:nvPr/>
        </p:nvSpPr>
        <p:spPr>
          <a:xfrm>
            <a:off x="9878750" y="2081270"/>
            <a:ext cx="102628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dirty="0" err="1">
                <a:ea typeface="맑은 고딕"/>
              </a:rPr>
              <a:t>pageObject</a:t>
            </a:r>
            <a:endParaRPr lang="ko-KR" altLang="en-US" sz="1200">
              <a:ea typeface="맑은 고딕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18F6FC2-59CC-48FC-93E2-FE17E8B736D5}"/>
              </a:ext>
            </a:extLst>
          </p:cNvPr>
          <p:cNvSpPr txBox="1"/>
          <p:nvPr/>
        </p:nvSpPr>
        <p:spPr>
          <a:xfrm>
            <a:off x="10202600" y="2576570"/>
            <a:ext cx="8072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 err="1">
                <a:ea typeface="맑은 고딕"/>
              </a:rPr>
              <a:t>Int</a:t>
            </a:r>
            <a:r>
              <a:rPr lang="ko-KR" altLang="en-US" sz="1200" dirty="0">
                <a:ea typeface="맑은 고딕"/>
              </a:rPr>
              <a:t> </a:t>
            </a:r>
            <a:r>
              <a:rPr lang="ko-KR" altLang="en-US" sz="1200" dirty="0" err="1">
                <a:ea typeface="맑은 고딕"/>
              </a:rPr>
              <a:t>result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C3DE8A1-17E1-4AE2-903C-8064CC54432F}"/>
              </a:ext>
            </a:extLst>
          </p:cNvPr>
          <p:cNvSpPr txBox="1"/>
          <p:nvPr/>
        </p:nvSpPr>
        <p:spPr>
          <a:xfrm>
            <a:off x="10193075" y="2833745"/>
            <a:ext cx="8072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 err="1">
                <a:ea typeface="맑은 고딕"/>
              </a:rPr>
              <a:t>Int</a:t>
            </a:r>
            <a:r>
              <a:rPr lang="ko-KR" altLang="en-US" sz="1200" dirty="0">
                <a:ea typeface="맑은 고딕"/>
              </a:rPr>
              <a:t> </a:t>
            </a:r>
            <a:r>
              <a:rPr lang="ko-KR" altLang="en-US" sz="1200" dirty="0" err="1">
                <a:ea typeface="맑은 고딕"/>
              </a:rPr>
              <a:t>result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2A6A5E9-2DA2-4092-9781-9F6AD4F2FAE5}"/>
              </a:ext>
            </a:extLst>
          </p:cNvPr>
          <p:cNvCxnSpPr/>
          <p:nvPr/>
        </p:nvCxnSpPr>
        <p:spPr>
          <a:xfrm flipV="1">
            <a:off x="5457825" y="1704975"/>
            <a:ext cx="1524000" cy="190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BE3CD3B1-F4ED-4D2C-B065-BE558920CB36}"/>
              </a:ext>
            </a:extLst>
          </p:cNvPr>
          <p:cNvCxnSpPr/>
          <p:nvPr/>
        </p:nvCxnSpPr>
        <p:spPr>
          <a:xfrm flipV="1">
            <a:off x="5448300" y="2352675"/>
            <a:ext cx="1524000" cy="160020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9C3B4C98-3E4A-4A61-AF52-A73E9073CA1C}"/>
              </a:ext>
            </a:extLst>
          </p:cNvPr>
          <p:cNvCxnSpPr/>
          <p:nvPr/>
        </p:nvCxnSpPr>
        <p:spPr>
          <a:xfrm flipV="1">
            <a:off x="4867275" y="3457575"/>
            <a:ext cx="2066925" cy="149542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34F3E866-D10E-43B8-A15B-1E3DD20C1AE1}"/>
              </a:ext>
            </a:extLst>
          </p:cNvPr>
          <p:cNvCxnSpPr>
            <a:cxnSpLocks/>
          </p:cNvCxnSpPr>
          <p:nvPr/>
        </p:nvCxnSpPr>
        <p:spPr>
          <a:xfrm flipV="1">
            <a:off x="5472052" y="4513402"/>
            <a:ext cx="2312041" cy="12355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9645FBB8-CCC3-43AE-A169-7CFA19C9893E}"/>
              </a:ext>
            </a:extLst>
          </p:cNvPr>
          <p:cNvSpPr txBox="1"/>
          <p:nvPr/>
        </p:nvSpPr>
        <p:spPr>
          <a:xfrm>
            <a:off x="10459775" y="4233920"/>
            <a:ext cx="75006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dirty="0">
                <a:ea typeface="맑은 고딕"/>
              </a:rPr>
              <a:t>DB </a:t>
            </a:r>
            <a:r>
              <a:rPr lang="ko-KR" altLang="en-US" sz="1200" dirty="0" err="1">
                <a:ea typeface="맑은 고딕"/>
              </a:rPr>
              <a:t>data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1772381-654E-414C-8594-52FA7DDDCCCB}"/>
              </a:ext>
            </a:extLst>
          </p:cNvPr>
          <p:cNvSpPr txBox="1"/>
          <p:nvPr/>
        </p:nvSpPr>
        <p:spPr>
          <a:xfrm>
            <a:off x="10125315" y="5181838"/>
            <a:ext cx="6694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dirty="0">
                <a:ea typeface="맑은 고딕"/>
              </a:rPr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464759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DC535-6BE6-43B9-899A-3C5E254EF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DFD 회원 관리 문의하기</a:t>
            </a:r>
            <a:endParaRPr lang="ko-KR" altLang="en-US" dirty="0"/>
          </a:p>
        </p:txBody>
      </p:sp>
      <p:pic>
        <p:nvPicPr>
          <p:cNvPr id="26" name="그림 26">
            <a:extLst>
              <a:ext uri="{FF2B5EF4-FFF2-40B4-BE49-F238E27FC236}">
                <a16:creationId xmlns:a16="http://schemas.microsoft.com/office/drawing/2014/main" id="{3A3D53D3-B6F7-463D-ACF7-5F421CE12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82" y="1363097"/>
            <a:ext cx="10225489" cy="489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97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3999122" y="2970881"/>
            <a:ext cx="42029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7200" b="1" dirty="0">
                <a:ea typeface="맑은 고딕"/>
              </a:rPr>
              <a:t>소요 자원</a:t>
            </a:r>
          </a:p>
        </p:txBody>
      </p:sp>
    </p:spTree>
    <p:extLst>
      <p:ext uri="{BB962C8B-B14F-4D97-AF65-F5344CB8AC3E}">
        <p14:creationId xmlns:p14="http://schemas.microsoft.com/office/powerpoint/2010/main" val="11860464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DC535-6BE6-43B9-899A-3C5E254EF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DFD 회원 관리 ( 로그인 / 로그아웃 )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61313-DBE0-4FAB-B835-0045F336ECCC}"/>
              </a:ext>
            </a:extLst>
          </p:cNvPr>
          <p:cNvSpPr txBox="1"/>
          <p:nvPr/>
        </p:nvSpPr>
        <p:spPr>
          <a:xfrm>
            <a:off x="7391153" y="3816178"/>
            <a:ext cx="2496716" cy="64279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/>
              <a:t>id,name,gradNo,</a:t>
            </a:r>
          </a:p>
          <a:p>
            <a:r>
              <a:rPr lang="en-US" altLang="ko-KR" b="1"/>
              <a:t>gradeName,photo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BCB916E-612E-44F4-ACA9-E25FC7A61736}"/>
              </a:ext>
            </a:extLst>
          </p:cNvPr>
          <p:cNvSpPr/>
          <p:nvPr/>
        </p:nvSpPr>
        <p:spPr>
          <a:xfrm>
            <a:off x="3489275" y="1764618"/>
            <a:ext cx="1656184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/>
              <a:t>로그인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0FA0FAA0-2771-4A84-AEE9-9713B42EEA6B}"/>
              </a:ext>
            </a:extLst>
          </p:cNvPr>
          <p:cNvSpPr/>
          <p:nvPr/>
        </p:nvSpPr>
        <p:spPr>
          <a:xfrm>
            <a:off x="5361483" y="3924858"/>
            <a:ext cx="1656184" cy="129614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/>
              <a:t>member</a:t>
            </a:r>
            <a:endParaRPr lang="ko-KR" altLang="en-US"/>
          </a:p>
        </p:txBody>
      </p:sp>
      <p:cxnSp>
        <p:nvCxnSpPr>
          <p:cNvPr id="6" name="꺾인 연결선 19">
            <a:extLst>
              <a:ext uri="{FF2B5EF4-FFF2-40B4-BE49-F238E27FC236}">
                <a16:creationId xmlns:a16="http://schemas.microsoft.com/office/drawing/2014/main" id="{79AE3AC0-E10C-4E7A-89EF-D05BFF6D02C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21523" y="360462"/>
            <a:ext cx="1008112" cy="3816424"/>
          </a:xfrm>
          <a:prstGeom prst="bentConnector3">
            <a:avLst>
              <a:gd name="adj1" fmla="val -2267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hape 27">
            <a:extLst>
              <a:ext uri="{FF2B5EF4-FFF2-40B4-BE49-F238E27FC236}">
                <a16:creationId xmlns:a16="http://schemas.microsoft.com/office/drawing/2014/main" id="{DFA168CA-E729-4DD8-8F30-D1F5325D289F}"/>
              </a:ext>
            </a:extLst>
          </p:cNvPr>
          <p:cNvCxnSpPr>
            <a:cxnSpLocks/>
          </p:cNvCxnSpPr>
          <p:nvPr/>
        </p:nvCxnSpPr>
        <p:spPr>
          <a:xfrm rot="10800000">
            <a:off x="5145459" y="2124658"/>
            <a:ext cx="2016224" cy="108012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8">
            <a:extLst>
              <a:ext uri="{FF2B5EF4-FFF2-40B4-BE49-F238E27FC236}">
                <a16:creationId xmlns:a16="http://schemas.microsoft.com/office/drawing/2014/main" id="{DAAC3A87-A43E-4CED-9313-19F8241B7C18}"/>
              </a:ext>
            </a:extLst>
          </p:cNvPr>
          <p:cNvSpPr txBox="1"/>
          <p:nvPr/>
        </p:nvSpPr>
        <p:spPr>
          <a:xfrm>
            <a:off x="6009555" y="1764617"/>
            <a:ext cx="90178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/>
              <a:t> </a:t>
            </a:r>
            <a:r>
              <a:rPr lang="en-US" altLang="ko-KR" b="1"/>
              <a:t>id, pw</a:t>
            </a:r>
            <a:endParaRPr lang="ko-KR" altLang="en-US" b="1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72F1B3-81A4-4B23-95D4-1FA7F233A066}"/>
              </a:ext>
            </a:extLst>
          </p:cNvPr>
          <p:cNvGrpSpPr/>
          <p:nvPr/>
        </p:nvGrpSpPr>
        <p:grpSpPr>
          <a:xfrm>
            <a:off x="3885797" y="5329014"/>
            <a:ext cx="4716016" cy="1052736"/>
            <a:chOff x="3923897" y="5805264"/>
            <a:chExt cx="4716016" cy="105273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9ED2C2C-A8F2-456A-88C5-120784414E40}"/>
                </a:ext>
              </a:extLst>
            </p:cNvPr>
            <p:cNvSpPr/>
            <p:nvPr/>
          </p:nvSpPr>
          <p:spPr>
            <a:xfrm>
              <a:off x="3923897" y="5805264"/>
              <a:ext cx="4716016" cy="1052736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62F56C7-FA7A-4DF5-97BD-A51DAA7001B3}"/>
                </a:ext>
              </a:extLst>
            </p:cNvPr>
            <p:cNvSpPr/>
            <p:nvPr/>
          </p:nvSpPr>
          <p:spPr>
            <a:xfrm>
              <a:off x="4139921" y="6093296"/>
              <a:ext cx="720080" cy="4320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화면</a:t>
              </a:r>
            </a:p>
          </p:txBody>
        </p:sp>
        <p:sp>
          <p:nvSpPr>
            <p:cNvPr id="17" name="순서도: 자기 디스크 16">
              <a:extLst>
                <a:ext uri="{FF2B5EF4-FFF2-40B4-BE49-F238E27FC236}">
                  <a16:creationId xmlns:a16="http://schemas.microsoft.com/office/drawing/2014/main" id="{A532D62E-BBCD-4066-B9F8-924508A7DEC5}"/>
                </a:ext>
              </a:extLst>
            </p:cNvPr>
            <p:cNvSpPr/>
            <p:nvPr/>
          </p:nvSpPr>
          <p:spPr>
            <a:xfrm>
              <a:off x="7740321" y="6093296"/>
              <a:ext cx="720080" cy="576064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/>
                <a:t>DB</a:t>
              </a:r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DC01DD6B-FF7D-420A-9FA7-1FC6B3C9A451}"/>
                </a:ext>
              </a:extLst>
            </p:cNvPr>
            <p:cNvSpPr/>
            <p:nvPr/>
          </p:nvSpPr>
          <p:spPr>
            <a:xfrm>
              <a:off x="6588193" y="6093296"/>
              <a:ext cx="936104" cy="57606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처리</a:t>
              </a: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580211B5-32F3-48A1-A558-52D2A3E54FE2}"/>
                </a:ext>
              </a:extLst>
            </p:cNvPr>
            <p:cNvGrpSpPr/>
            <p:nvPr/>
          </p:nvGrpSpPr>
          <p:grpSpPr>
            <a:xfrm>
              <a:off x="5868113" y="6074442"/>
              <a:ext cx="648072" cy="432048"/>
              <a:chOff x="5868113" y="6074442"/>
              <a:chExt cx="648072" cy="432048"/>
            </a:xfrm>
          </p:grpSpPr>
          <p:sp>
            <p:nvSpPr>
              <p:cNvPr id="23" name="TextBox 8">
                <a:extLst>
                  <a:ext uri="{FF2B5EF4-FFF2-40B4-BE49-F238E27FC236}">
                    <a16:creationId xmlns:a16="http://schemas.microsoft.com/office/drawing/2014/main" id="{23BD32BC-F459-4FDC-B6BD-574676E29D31}"/>
                  </a:ext>
                </a:extLst>
              </p:cNvPr>
              <p:cNvSpPr txBox="1"/>
              <p:nvPr/>
            </p:nvSpPr>
            <p:spPr>
              <a:xfrm>
                <a:off x="5868113" y="6074442"/>
                <a:ext cx="64807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ko-KR" altLang="en-US"/>
                  <a:t>흐름</a:t>
                </a:r>
              </a:p>
            </p:txBody>
          </p:sp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6A420931-6800-4120-BCC4-F9398EFB70B5}"/>
                  </a:ext>
                </a:extLst>
              </p:cNvPr>
              <p:cNvCxnSpPr/>
              <p:nvPr/>
            </p:nvCxnSpPr>
            <p:spPr>
              <a:xfrm>
                <a:off x="5940121" y="6506490"/>
                <a:ext cx="504056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E87EC4DF-8274-4BD7-B313-3506EF39E195}"/>
                </a:ext>
              </a:extLst>
            </p:cNvPr>
            <p:cNvGrpSpPr/>
            <p:nvPr/>
          </p:nvGrpSpPr>
          <p:grpSpPr>
            <a:xfrm>
              <a:off x="4932009" y="6074442"/>
              <a:ext cx="932847" cy="432048"/>
              <a:chOff x="4932009" y="6074442"/>
              <a:chExt cx="932847" cy="432048"/>
            </a:xfrm>
          </p:grpSpPr>
          <p:cxnSp>
            <p:nvCxnSpPr>
              <p:cNvPr id="21" name="직선 화살표 연결선 20">
                <a:extLst>
                  <a:ext uri="{FF2B5EF4-FFF2-40B4-BE49-F238E27FC236}">
                    <a16:creationId xmlns:a16="http://schemas.microsoft.com/office/drawing/2014/main" id="{C0EC24B7-8036-482A-BBFB-EC5F869A9617}"/>
                  </a:ext>
                </a:extLst>
              </p:cNvPr>
              <p:cNvCxnSpPr/>
              <p:nvPr/>
            </p:nvCxnSpPr>
            <p:spPr>
              <a:xfrm>
                <a:off x="5220041" y="6506490"/>
                <a:ext cx="504056" cy="0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34">
                <a:extLst>
                  <a:ext uri="{FF2B5EF4-FFF2-40B4-BE49-F238E27FC236}">
                    <a16:creationId xmlns:a16="http://schemas.microsoft.com/office/drawing/2014/main" id="{6D6D5D7A-4956-4BE4-934E-A0F7C9CC0E1D}"/>
                  </a:ext>
                </a:extLst>
              </p:cNvPr>
              <p:cNvSpPr txBox="1"/>
              <p:nvPr/>
            </p:nvSpPr>
            <p:spPr>
              <a:xfrm>
                <a:off x="4932009" y="6074442"/>
                <a:ext cx="932847" cy="369332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altLang="ko-KR"/>
                  <a:t>DB</a:t>
                </a:r>
                <a:r>
                  <a:rPr lang="ko-KR" altLang="en-US"/>
                  <a:t>처리</a:t>
                </a:r>
              </a:p>
            </p:txBody>
          </p:sp>
        </p:grp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3B33E52A-5DB7-4B29-96B6-DD6BCC4B02CE}"/>
              </a:ext>
            </a:extLst>
          </p:cNvPr>
          <p:cNvSpPr/>
          <p:nvPr/>
        </p:nvSpPr>
        <p:spPr>
          <a:xfrm>
            <a:off x="7161683" y="2772730"/>
            <a:ext cx="1944216" cy="8640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/>
              <a:t>로그인</a:t>
            </a:r>
          </a:p>
          <a:p>
            <a:pPr algn="ctr"/>
            <a:r>
              <a:rPr lang="ko-KR" altLang="en-US"/>
              <a:t>처리</a:t>
            </a:r>
          </a:p>
        </p:txBody>
      </p:sp>
      <p:cxnSp>
        <p:nvCxnSpPr>
          <p:cNvPr id="11" name="Shape 42">
            <a:extLst>
              <a:ext uri="{FF2B5EF4-FFF2-40B4-BE49-F238E27FC236}">
                <a16:creationId xmlns:a16="http://schemas.microsoft.com/office/drawing/2014/main" id="{602618FD-C855-477F-9DCC-4D21619D4FB8}"/>
              </a:ext>
            </a:extLst>
          </p:cNvPr>
          <p:cNvCxnSpPr>
            <a:cxnSpLocks/>
          </p:cNvCxnSpPr>
          <p:nvPr/>
        </p:nvCxnSpPr>
        <p:spPr>
          <a:xfrm flipV="1">
            <a:off x="7017667" y="3636826"/>
            <a:ext cx="1116124" cy="936104"/>
          </a:xfrm>
          <a:prstGeom prst="bentConnector2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C6B6DF61-F618-4654-9547-9A901972F22D}"/>
              </a:ext>
            </a:extLst>
          </p:cNvPr>
          <p:cNvSpPr/>
          <p:nvPr/>
        </p:nvSpPr>
        <p:spPr>
          <a:xfrm>
            <a:off x="3057227" y="3348794"/>
            <a:ext cx="1944216" cy="8640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/>
              <a:t>로그아웃</a:t>
            </a:r>
          </a:p>
          <a:p>
            <a:pPr algn="ctr"/>
            <a:r>
              <a:rPr lang="ko-KR" altLang="en-US"/>
              <a:t>처리</a:t>
            </a:r>
          </a:p>
        </p:txBody>
      </p:sp>
      <p:cxnSp>
        <p:nvCxnSpPr>
          <p:cNvPr id="13" name="꺾인 연결선 51">
            <a:extLst>
              <a:ext uri="{FF2B5EF4-FFF2-40B4-BE49-F238E27FC236}">
                <a16:creationId xmlns:a16="http://schemas.microsoft.com/office/drawing/2014/main" id="{3243445A-8638-42A6-ADE0-CC3D5CA9AB6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057227" y="2124658"/>
            <a:ext cx="432048" cy="1656184"/>
          </a:xfrm>
          <a:prstGeom prst="bentConnector3">
            <a:avLst>
              <a:gd name="adj1" fmla="val 152911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2BFEAD7-EBCF-44E2-A6B0-47E69F567E69}"/>
              </a:ext>
            </a:extLst>
          </p:cNvPr>
          <p:cNvCxnSpPr>
            <a:cxnSpLocks/>
          </p:cNvCxnSpPr>
          <p:nvPr/>
        </p:nvCxnSpPr>
        <p:spPr>
          <a:xfrm flipV="1">
            <a:off x="4029335" y="2484698"/>
            <a:ext cx="288032" cy="86409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0834148-BE7B-44C4-BA81-8FC738E8FAE8}"/>
              </a:ext>
            </a:extLst>
          </p:cNvPr>
          <p:cNvCxnSpPr/>
          <p:nvPr/>
        </p:nvCxnSpPr>
        <p:spPr>
          <a:xfrm>
            <a:off x="2949910" y="1265709"/>
            <a:ext cx="648072" cy="57606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9217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4F28F-83C9-4BDE-82AB-85B2F19B4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DFD 회원관리 ( 회원가입 ) 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07F0972-F042-4B1B-A54E-CA9BA69871AE}"/>
              </a:ext>
            </a:extLst>
          </p:cNvPr>
          <p:cNvGrpSpPr/>
          <p:nvPr/>
        </p:nvGrpSpPr>
        <p:grpSpPr>
          <a:xfrm>
            <a:off x="1615642" y="808989"/>
            <a:ext cx="8403120" cy="5515611"/>
            <a:chOff x="1748992" y="1342389"/>
            <a:chExt cx="8403120" cy="551561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54477CAF-EF17-4278-9258-F3DDDB317CFB}"/>
                </a:ext>
              </a:extLst>
            </p:cNvPr>
            <p:cNvGrpSpPr/>
            <p:nvPr/>
          </p:nvGrpSpPr>
          <p:grpSpPr>
            <a:xfrm>
              <a:off x="1748992" y="1342389"/>
              <a:ext cx="2160240" cy="1224136"/>
              <a:chOff x="1748992" y="1342389"/>
              <a:chExt cx="2160240" cy="1224136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8B766C12-24C5-4BEF-85F8-0FBE22AE8DB8}"/>
                  </a:ext>
                </a:extLst>
              </p:cNvPr>
              <p:cNvSpPr/>
              <p:nvPr/>
            </p:nvSpPr>
            <p:spPr>
              <a:xfrm>
                <a:off x="2253048" y="1846445"/>
                <a:ext cx="1656184" cy="72008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로그인</a:t>
                </a:r>
              </a:p>
            </p:txBody>
          </p:sp>
          <p:cxnSp>
            <p:nvCxnSpPr>
              <p:cNvPr id="27" name="직선 화살표 연결선 26">
                <a:extLst>
                  <a:ext uri="{FF2B5EF4-FFF2-40B4-BE49-F238E27FC236}">
                    <a16:creationId xmlns:a16="http://schemas.microsoft.com/office/drawing/2014/main" id="{9ADC555B-236A-4A6E-B84A-2BC52614078F}"/>
                  </a:ext>
                </a:extLst>
              </p:cNvPr>
              <p:cNvCxnSpPr/>
              <p:nvPr/>
            </p:nvCxnSpPr>
            <p:spPr>
              <a:xfrm>
                <a:off x="1748992" y="1342389"/>
                <a:ext cx="648072" cy="576064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849284C-0681-40B2-A421-78FDA90CA747}"/>
                </a:ext>
              </a:extLst>
            </p:cNvPr>
            <p:cNvGrpSpPr/>
            <p:nvPr/>
          </p:nvGrpSpPr>
          <p:grpSpPr>
            <a:xfrm>
              <a:off x="8315891" y="1902319"/>
              <a:ext cx="1656180" cy="720082"/>
              <a:chOff x="8315908" y="1902314"/>
              <a:chExt cx="1944216" cy="792088"/>
            </a:xfrm>
          </p:grpSpPr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D4020183-F1DD-4211-98A7-24E87ABB3506}"/>
                  </a:ext>
                </a:extLst>
              </p:cNvPr>
              <p:cNvSpPr/>
              <p:nvPr/>
            </p:nvSpPr>
            <p:spPr>
              <a:xfrm>
                <a:off x="9468036" y="1902314"/>
                <a:ext cx="216024" cy="14401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AD4657AE-9109-431C-B11A-658A4F280729}"/>
                  </a:ext>
                </a:extLst>
              </p:cNvPr>
              <p:cNvSpPr/>
              <p:nvPr/>
            </p:nvSpPr>
            <p:spPr>
              <a:xfrm>
                <a:off x="8315908" y="1902314"/>
                <a:ext cx="1944216" cy="79208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회원가입</a:t>
                </a:r>
              </a:p>
            </p:txBody>
          </p:sp>
        </p:grpSp>
        <p:sp>
          <p:nvSpPr>
            <p:cNvPr id="5" name="순서도: 자기 디스크 4">
              <a:extLst>
                <a:ext uri="{FF2B5EF4-FFF2-40B4-BE49-F238E27FC236}">
                  <a16:creationId xmlns:a16="http://schemas.microsoft.com/office/drawing/2014/main" id="{4FA2663F-28FD-48F8-A800-DAFB451D3FBA}"/>
                </a:ext>
              </a:extLst>
            </p:cNvPr>
            <p:cNvSpPr/>
            <p:nvPr/>
          </p:nvSpPr>
          <p:spPr>
            <a:xfrm>
              <a:off x="8855968" y="4365104"/>
              <a:ext cx="1296144" cy="1080120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/>
                <a:t>member</a:t>
              </a:r>
              <a:endParaRPr lang="ko-KR" altLang="en-US"/>
            </a:p>
          </p:txBody>
        </p:sp>
        <p:cxnSp>
          <p:nvCxnSpPr>
            <p:cNvPr id="6" name="꺾인 연결선 21">
              <a:extLst>
                <a:ext uri="{FF2B5EF4-FFF2-40B4-BE49-F238E27FC236}">
                  <a16:creationId xmlns:a16="http://schemas.microsoft.com/office/drawing/2014/main" id="{D72DEECE-B092-461F-AE18-A219E6DF7654}"/>
                </a:ext>
              </a:extLst>
            </p:cNvPr>
            <p:cNvCxnSpPr>
              <a:cxnSpLocks/>
              <a:stCxn id="9" idx="2"/>
              <a:endCxn id="16" idx="0"/>
            </p:cNvCxnSpPr>
            <p:nvPr/>
          </p:nvCxnSpPr>
          <p:spPr>
            <a:xfrm rot="5400000">
              <a:off x="5482335" y="631431"/>
              <a:ext cx="1670702" cy="5652628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hape 27">
              <a:extLst>
                <a:ext uri="{FF2B5EF4-FFF2-40B4-BE49-F238E27FC236}">
                  <a16:creationId xmlns:a16="http://schemas.microsoft.com/office/drawing/2014/main" id="{E585BB6F-C2D3-4F8E-8684-E3D0ADD0E51E}"/>
                </a:ext>
              </a:extLst>
            </p:cNvPr>
            <p:cNvCxnSpPr>
              <a:cxnSpLocks/>
              <a:stCxn id="16" idx="2"/>
              <a:endCxn id="5" idx="1"/>
            </p:cNvCxnSpPr>
            <p:nvPr/>
          </p:nvCxnSpPr>
          <p:spPr>
            <a:xfrm flipH="1" flipV="1">
              <a:off x="2253048" y="2206485"/>
              <a:ext cx="338223" cy="2698679"/>
            </a:xfrm>
            <a:prstGeom prst="bentConnector3">
              <a:avLst>
                <a:gd name="adj1" fmla="val 140109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31">
              <a:extLst>
                <a:ext uri="{FF2B5EF4-FFF2-40B4-BE49-F238E27FC236}">
                  <a16:creationId xmlns:a16="http://schemas.microsoft.com/office/drawing/2014/main" id="{3BFE6A82-5F30-4AC7-BC14-38AD46CCAD52}"/>
                </a:ext>
              </a:extLst>
            </p:cNvPr>
            <p:cNvSpPr txBox="1"/>
            <p:nvPr/>
          </p:nvSpPr>
          <p:spPr>
            <a:xfrm>
              <a:off x="4103733" y="3429000"/>
              <a:ext cx="4089608" cy="9073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&lt;member&gt; </a:t>
              </a:r>
            </a:p>
            <a:p>
              <a:pPr lvl="0"/>
              <a:r>
                <a:rPr lang="en-US" altLang="ko-KR"/>
                <a:t>id,pw,pw2,name, birth, tel,address, email, photo</a:t>
              </a:r>
            </a:p>
          </p:txBody>
        </p:sp>
        <p:cxnSp>
          <p:nvCxnSpPr>
            <p:cNvPr id="9" name="꺾인 연결선 37">
              <a:extLst>
                <a:ext uri="{FF2B5EF4-FFF2-40B4-BE49-F238E27FC236}">
                  <a16:creationId xmlns:a16="http://schemas.microsoft.com/office/drawing/2014/main" id="{4EC46098-56B5-4FCF-A56E-973354B9D91A}"/>
                </a:ext>
              </a:extLst>
            </p:cNvPr>
            <p:cNvCxnSpPr>
              <a:cxnSpLocks/>
              <a:stCxn id="16" idx="6"/>
              <a:endCxn id="10" idx="2"/>
            </p:cNvCxnSpPr>
            <p:nvPr/>
          </p:nvCxnSpPr>
          <p:spPr>
            <a:xfrm>
              <a:off x="4391472" y="4905164"/>
              <a:ext cx="4464496" cy="1270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38">
              <a:extLst>
                <a:ext uri="{FF2B5EF4-FFF2-40B4-BE49-F238E27FC236}">
                  <a16:creationId xmlns:a16="http://schemas.microsoft.com/office/drawing/2014/main" id="{16CAA8BF-C629-43FE-8225-16F026012E58}"/>
                </a:ext>
              </a:extLst>
            </p:cNvPr>
            <p:cNvSpPr txBox="1"/>
            <p:nvPr/>
          </p:nvSpPr>
          <p:spPr>
            <a:xfrm>
              <a:off x="4572000" y="4941706"/>
              <a:ext cx="4044314" cy="90964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&lt;member&gt;  </a:t>
              </a:r>
            </a:p>
            <a:p>
              <a:pPr lvl="0"/>
              <a:r>
                <a:rPr lang="en-US" altLang="ko-KR"/>
                <a:t>id,pw,pw2,name, birth, tel,address,</a:t>
              </a:r>
            </a:p>
            <a:p>
              <a:pPr lvl="0"/>
              <a:r>
                <a:rPr lang="en-US" altLang="ko-KR"/>
                <a:t> email, photo</a:t>
              </a: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0FBA228-6B0C-4CBA-AA6A-DA4BB5D0F948}"/>
                </a:ext>
              </a:extLst>
            </p:cNvPr>
            <p:cNvSpPr/>
            <p:nvPr/>
          </p:nvSpPr>
          <p:spPr>
            <a:xfrm>
              <a:off x="2591272" y="4293096"/>
              <a:ext cx="1800200" cy="12241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회원가입처리</a:t>
              </a: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67E4FEF-1AEF-453A-854B-B11F5DCF46BD}"/>
                </a:ext>
              </a:extLst>
            </p:cNvPr>
            <p:cNvGrpSpPr/>
            <p:nvPr/>
          </p:nvGrpSpPr>
          <p:grpSpPr>
            <a:xfrm>
              <a:off x="4121696" y="5805264"/>
              <a:ext cx="4716016" cy="1052736"/>
              <a:chOff x="4121696" y="5805264"/>
              <a:chExt cx="4716016" cy="1052736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DBC9BCB-1435-4FBE-8BB9-A4B7C7240C10}"/>
                  </a:ext>
                </a:extLst>
              </p:cNvPr>
              <p:cNvSpPr/>
              <p:nvPr/>
            </p:nvSpPr>
            <p:spPr>
              <a:xfrm>
                <a:off x="4121696" y="5805264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E759C75D-3F9E-4034-B5DA-483CA567560A}"/>
                  </a:ext>
                </a:extLst>
              </p:cNvPr>
              <p:cNvSpPr/>
              <p:nvPr/>
            </p:nvSpPr>
            <p:spPr>
              <a:xfrm>
                <a:off x="4337720" y="6093296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화면</a:t>
                </a:r>
              </a:p>
            </p:txBody>
          </p:sp>
          <p:sp>
            <p:nvSpPr>
              <p:cNvPr id="16" name="순서도: 자기 디스크 15">
                <a:extLst>
                  <a:ext uri="{FF2B5EF4-FFF2-40B4-BE49-F238E27FC236}">
                    <a16:creationId xmlns:a16="http://schemas.microsoft.com/office/drawing/2014/main" id="{F21D30F9-5DE0-4A6B-8344-605879C3563E}"/>
                  </a:ext>
                </a:extLst>
              </p:cNvPr>
              <p:cNvSpPr/>
              <p:nvPr/>
            </p:nvSpPr>
            <p:spPr>
              <a:xfrm>
                <a:off x="7938120" y="6093296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/>
                  <a:t>DB</a:t>
                </a:r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57531E20-6533-419A-BA73-4A08BB0E2C32}"/>
                  </a:ext>
                </a:extLst>
              </p:cNvPr>
              <p:cNvSpPr/>
              <p:nvPr/>
            </p:nvSpPr>
            <p:spPr>
              <a:xfrm>
                <a:off x="6785992" y="6093296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처리</a:t>
                </a:r>
              </a:p>
            </p:txBody>
          </p: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3D0C1AB7-A61C-4B7A-9B38-9EB2571FECA2}"/>
                  </a:ext>
                </a:extLst>
              </p:cNvPr>
              <p:cNvGrpSpPr/>
              <p:nvPr/>
            </p:nvGrpSpPr>
            <p:grpSpPr>
              <a:xfrm>
                <a:off x="6065912" y="6074442"/>
                <a:ext cx="648072" cy="432048"/>
                <a:chOff x="6065912" y="6074442"/>
                <a:chExt cx="648072" cy="432048"/>
              </a:xfrm>
            </p:grpSpPr>
            <p:sp>
              <p:nvSpPr>
                <p:cNvPr id="22" name="TextBox 8">
                  <a:extLst>
                    <a:ext uri="{FF2B5EF4-FFF2-40B4-BE49-F238E27FC236}">
                      <a16:creationId xmlns:a16="http://schemas.microsoft.com/office/drawing/2014/main" id="{EE2B5BAA-3EEE-4DB2-9546-EE38FE9DE142}"/>
                    </a:ext>
                  </a:extLst>
                </p:cNvPr>
                <p:cNvSpPr txBox="1"/>
                <p:nvPr/>
              </p:nvSpPr>
              <p:spPr>
                <a:xfrm>
                  <a:off x="6065912" y="6074442"/>
                  <a:ext cx="648072" cy="36255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ko-KR" altLang="en-US"/>
                    <a:t>흐름</a:t>
                  </a:r>
                </a:p>
              </p:txBody>
            </p:sp>
            <p:cxnSp>
              <p:nvCxnSpPr>
                <p:cNvPr id="23" name="직선 화살표 연결선 22">
                  <a:extLst>
                    <a:ext uri="{FF2B5EF4-FFF2-40B4-BE49-F238E27FC236}">
                      <a16:creationId xmlns:a16="http://schemas.microsoft.com/office/drawing/2014/main" id="{EDF4679D-98B4-42AA-89DA-887213B762BB}"/>
                    </a:ext>
                  </a:extLst>
                </p:cNvPr>
                <p:cNvCxnSpPr/>
                <p:nvPr/>
              </p:nvCxnSpPr>
              <p:spPr>
                <a:xfrm>
                  <a:off x="6137920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D6E4FAF2-4E71-4A76-BEF3-FEE673C8F977}"/>
                  </a:ext>
                </a:extLst>
              </p:cNvPr>
              <p:cNvGrpSpPr/>
              <p:nvPr/>
            </p:nvGrpSpPr>
            <p:grpSpPr>
              <a:xfrm>
                <a:off x="5129808" y="6074442"/>
                <a:ext cx="933805" cy="432048"/>
                <a:chOff x="5129808" y="6074442"/>
                <a:chExt cx="933805" cy="432048"/>
              </a:xfrm>
            </p:grpSpPr>
            <p:cxnSp>
              <p:nvCxnSpPr>
                <p:cNvPr id="20" name="직선 화살표 연결선 19">
                  <a:extLst>
                    <a:ext uri="{FF2B5EF4-FFF2-40B4-BE49-F238E27FC236}">
                      <a16:creationId xmlns:a16="http://schemas.microsoft.com/office/drawing/2014/main" id="{05BDB950-696A-480F-84A6-84C5F9F339B2}"/>
                    </a:ext>
                  </a:extLst>
                </p:cNvPr>
                <p:cNvCxnSpPr/>
                <p:nvPr/>
              </p:nvCxnSpPr>
              <p:spPr>
                <a:xfrm>
                  <a:off x="5417840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TextBox 134">
                  <a:extLst>
                    <a:ext uri="{FF2B5EF4-FFF2-40B4-BE49-F238E27FC236}">
                      <a16:creationId xmlns:a16="http://schemas.microsoft.com/office/drawing/2014/main" id="{9CC8A549-BD3F-4604-9E6A-A5A6A08AF5A9}"/>
                    </a:ext>
                  </a:extLst>
                </p:cNvPr>
                <p:cNvSpPr txBox="1"/>
                <p:nvPr/>
              </p:nvSpPr>
              <p:spPr>
                <a:xfrm>
                  <a:off x="5129808" y="6074442"/>
                  <a:ext cx="933805" cy="362552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en-US" altLang="ko-KR"/>
                    <a:t>DB</a:t>
                  </a:r>
                  <a:r>
                    <a:rPr lang="ko-KR" altLang="en-US"/>
                    <a:t>처리</a:t>
                  </a:r>
                </a:p>
              </p:txBody>
            </p:sp>
          </p:grpSp>
        </p:grpSp>
        <p:cxnSp>
          <p:nvCxnSpPr>
            <p:cNvPr id="13" name="꺾인 연결선 57">
              <a:extLst>
                <a:ext uri="{FF2B5EF4-FFF2-40B4-BE49-F238E27FC236}">
                  <a16:creationId xmlns:a16="http://schemas.microsoft.com/office/drawing/2014/main" id="{C76536AB-94C7-4C89-8D98-61F905CC2B4D}"/>
                </a:ext>
              </a:extLst>
            </p:cNvPr>
            <p:cNvCxnSpPr>
              <a:cxnSpLocks/>
              <a:stCxn id="5" idx="3"/>
              <a:endCxn id="9" idx="1"/>
            </p:cNvCxnSpPr>
            <p:nvPr/>
          </p:nvCxnSpPr>
          <p:spPr>
            <a:xfrm>
              <a:off x="3909232" y="2206485"/>
              <a:ext cx="4406675" cy="55869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8514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2ED8B-ACD0-402D-94CA-2D1746E1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9496"/>
            <a:ext cx="11096625" cy="1045845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DFD 회원관리 ( 회원 탈퇴 )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F637211-8185-43DF-A1AE-3E630F068C9E}"/>
              </a:ext>
            </a:extLst>
          </p:cNvPr>
          <p:cNvGrpSpPr/>
          <p:nvPr/>
        </p:nvGrpSpPr>
        <p:grpSpPr>
          <a:xfrm>
            <a:off x="2488394" y="1055017"/>
            <a:ext cx="5832648" cy="5373217"/>
            <a:chOff x="3155144" y="1340767"/>
            <a:chExt cx="5832648" cy="537321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7C87FED8-C723-4432-88CA-BA4A4AECC86D}"/>
                </a:ext>
              </a:extLst>
            </p:cNvPr>
            <p:cNvSpPr/>
            <p:nvPr/>
          </p:nvSpPr>
          <p:spPr>
            <a:xfrm>
              <a:off x="3731208" y="1844823"/>
              <a:ext cx="1656184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로그인</a:t>
              </a:r>
            </a:p>
          </p:txBody>
        </p:sp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F5CF0F76-CBE3-4351-9EE1-740BA3834C4F}"/>
                </a:ext>
              </a:extLst>
            </p:cNvPr>
            <p:cNvCxnSpPr/>
            <p:nvPr/>
          </p:nvCxnSpPr>
          <p:spPr>
            <a:xfrm>
              <a:off x="3155144" y="1340767"/>
              <a:ext cx="648072" cy="57606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순서도: 자기 디스크 4">
              <a:extLst>
                <a:ext uri="{FF2B5EF4-FFF2-40B4-BE49-F238E27FC236}">
                  <a16:creationId xmlns:a16="http://schemas.microsoft.com/office/drawing/2014/main" id="{C3794534-C0AD-45CC-8E92-23946F8164BA}"/>
                </a:ext>
              </a:extLst>
            </p:cNvPr>
            <p:cNvSpPr/>
            <p:nvPr/>
          </p:nvSpPr>
          <p:spPr>
            <a:xfrm>
              <a:off x="7115584" y="4149080"/>
              <a:ext cx="1656184" cy="1296144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/>
                <a:t>member</a:t>
              </a:r>
              <a:endParaRPr lang="ko-KR" altLang="en-US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DB6FAEC-3F6B-4A97-9945-5364010A5FF6}"/>
                </a:ext>
              </a:extLst>
            </p:cNvPr>
            <p:cNvGrpSpPr/>
            <p:nvPr/>
          </p:nvGrpSpPr>
          <p:grpSpPr>
            <a:xfrm>
              <a:off x="3677456" y="5661248"/>
              <a:ext cx="4716016" cy="1052736"/>
              <a:chOff x="3677456" y="5661248"/>
              <a:chExt cx="4716016" cy="1052736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00DA74AC-877B-4EEA-A07A-5FF737738664}"/>
                  </a:ext>
                </a:extLst>
              </p:cNvPr>
              <p:cNvSpPr/>
              <p:nvPr/>
            </p:nvSpPr>
            <p:spPr>
              <a:xfrm>
                <a:off x="3677456" y="5661248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58DCA8F2-8F19-47EB-A659-22A36BC8DA59}"/>
                  </a:ext>
                </a:extLst>
              </p:cNvPr>
              <p:cNvSpPr/>
              <p:nvPr/>
            </p:nvSpPr>
            <p:spPr>
              <a:xfrm>
                <a:off x="3893480" y="5949280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화면</a:t>
                </a:r>
              </a:p>
            </p:txBody>
          </p:sp>
          <p:sp>
            <p:nvSpPr>
              <p:cNvPr id="17" name="순서도: 자기 디스크 16">
                <a:extLst>
                  <a:ext uri="{FF2B5EF4-FFF2-40B4-BE49-F238E27FC236}">
                    <a16:creationId xmlns:a16="http://schemas.microsoft.com/office/drawing/2014/main" id="{5CA65636-0C34-48D1-A2A1-CFB3DEE90CD6}"/>
                  </a:ext>
                </a:extLst>
              </p:cNvPr>
              <p:cNvSpPr/>
              <p:nvPr/>
            </p:nvSpPr>
            <p:spPr>
              <a:xfrm>
                <a:off x="7493880" y="5949280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dirty="0"/>
                  <a:t>DB</a:t>
                </a:r>
                <a:endParaRPr lang="ko-KR" altLang="en-US" dirty="0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2C22B523-070E-42EE-8EFD-F1A6F42AFB59}"/>
                  </a:ext>
                </a:extLst>
              </p:cNvPr>
              <p:cNvSpPr/>
              <p:nvPr/>
            </p:nvSpPr>
            <p:spPr>
              <a:xfrm>
                <a:off x="6341752" y="5949280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 dirty="0"/>
                  <a:t>처리</a:t>
                </a:r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E8451139-587A-4178-99B9-825933154047}"/>
                  </a:ext>
                </a:extLst>
              </p:cNvPr>
              <p:cNvGrpSpPr/>
              <p:nvPr/>
            </p:nvGrpSpPr>
            <p:grpSpPr>
              <a:xfrm>
                <a:off x="5621672" y="5930426"/>
                <a:ext cx="648072" cy="432048"/>
                <a:chOff x="5621672" y="5930426"/>
                <a:chExt cx="648072" cy="432048"/>
              </a:xfrm>
            </p:grpSpPr>
            <p:sp>
              <p:nvSpPr>
                <p:cNvPr id="23" name="TextBox 8">
                  <a:extLst>
                    <a:ext uri="{FF2B5EF4-FFF2-40B4-BE49-F238E27FC236}">
                      <a16:creationId xmlns:a16="http://schemas.microsoft.com/office/drawing/2014/main" id="{784FADD1-9AD3-4DB5-8A5E-D560A612AEBC}"/>
                    </a:ext>
                  </a:extLst>
                </p:cNvPr>
                <p:cNvSpPr txBox="1"/>
                <p:nvPr/>
              </p:nvSpPr>
              <p:spPr>
                <a:xfrm>
                  <a:off x="5621672" y="5930426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ko-KR" altLang="en-US" dirty="0"/>
                    <a:t>흐름</a:t>
                  </a:r>
                </a:p>
              </p:txBody>
            </p:sp>
            <p:cxnSp>
              <p:nvCxnSpPr>
                <p:cNvPr id="24" name="직선 화살표 연결선 23">
                  <a:extLst>
                    <a:ext uri="{FF2B5EF4-FFF2-40B4-BE49-F238E27FC236}">
                      <a16:creationId xmlns:a16="http://schemas.microsoft.com/office/drawing/2014/main" id="{10BC36E9-CC9D-4FCD-9920-F83D2D0567CA}"/>
                    </a:ext>
                  </a:extLst>
                </p:cNvPr>
                <p:cNvCxnSpPr/>
                <p:nvPr/>
              </p:nvCxnSpPr>
              <p:spPr>
                <a:xfrm>
                  <a:off x="5693680" y="6362474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0022756-699D-4C88-B65B-53CC61D786DD}"/>
                  </a:ext>
                </a:extLst>
              </p:cNvPr>
              <p:cNvGrpSpPr/>
              <p:nvPr/>
            </p:nvGrpSpPr>
            <p:grpSpPr>
              <a:xfrm>
                <a:off x="4685568" y="5930426"/>
                <a:ext cx="930372" cy="432048"/>
                <a:chOff x="4685568" y="5930426"/>
                <a:chExt cx="930372" cy="432048"/>
              </a:xfrm>
            </p:grpSpPr>
            <p:cxnSp>
              <p:nvCxnSpPr>
                <p:cNvPr id="21" name="직선 화살표 연결선 20">
                  <a:extLst>
                    <a:ext uri="{FF2B5EF4-FFF2-40B4-BE49-F238E27FC236}">
                      <a16:creationId xmlns:a16="http://schemas.microsoft.com/office/drawing/2014/main" id="{66EDA318-B51A-45BE-A832-FA78A3D38587}"/>
                    </a:ext>
                  </a:extLst>
                </p:cNvPr>
                <p:cNvCxnSpPr/>
                <p:nvPr/>
              </p:nvCxnSpPr>
              <p:spPr>
                <a:xfrm>
                  <a:off x="4973600" y="6362474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34">
                  <a:extLst>
                    <a:ext uri="{FF2B5EF4-FFF2-40B4-BE49-F238E27FC236}">
                      <a16:creationId xmlns:a16="http://schemas.microsoft.com/office/drawing/2014/main" id="{D22390C9-2111-4D47-B455-1D387F7EC1BF}"/>
                    </a:ext>
                  </a:extLst>
                </p:cNvPr>
                <p:cNvSpPr txBox="1"/>
                <p:nvPr/>
              </p:nvSpPr>
              <p:spPr>
                <a:xfrm>
                  <a:off x="4685568" y="5930426"/>
                  <a:ext cx="930372" cy="369332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en-US" altLang="ko-KR" dirty="0"/>
                    <a:t>DB</a:t>
                  </a:r>
                  <a:r>
                    <a:rPr lang="ko-KR" altLang="en-US" dirty="0"/>
                    <a:t>처리</a:t>
                  </a:r>
                </a:p>
              </p:txBody>
            </p:sp>
          </p:grp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6BA4064-B2FE-4C72-A6EC-B9AEC45DDC16}"/>
                </a:ext>
              </a:extLst>
            </p:cNvPr>
            <p:cNvSpPr/>
            <p:nvPr/>
          </p:nvSpPr>
          <p:spPr>
            <a:xfrm>
              <a:off x="3599892" y="3429000"/>
              <a:ext cx="1944216" cy="8640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회원탈퇴</a:t>
              </a:r>
            </a:p>
            <a:p>
              <a:pPr algn="ctr"/>
              <a:r>
                <a:rPr lang="ko-KR" altLang="en-US" dirty="0"/>
                <a:t>처리</a:t>
              </a:r>
            </a:p>
          </p:txBody>
        </p:sp>
        <p:cxnSp>
          <p:nvCxnSpPr>
            <p:cNvPr id="8" name="꺾인 연결선 51">
              <a:extLst>
                <a:ext uri="{FF2B5EF4-FFF2-40B4-BE49-F238E27FC236}">
                  <a16:creationId xmlns:a16="http://schemas.microsoft.com/office/drawing/2014/main" id="{6C29A040-8E9F-42D4-9265-7CDD05EB420C}"/>
                </a:ext>
              </a:extLst>
            </p:cNvPr>
            <p:cNvCxnSpPr>
              <a:cxnSpLocks/>
              <a:stCxn id="94" idx="3"/>
              <a:endCxn id="113" idx="0"/>
            </p:cNvCxnSpPr>
            <p:nvPr/>
          </p:nvCxnSpPr>
          <p:spPr>
            <a:xfrm>
              <a:off x="5387392" y="2204864"/>
              <a:ext cx="2736304" cy="504056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6BDBCD4F-79AF-44FD-8C38-EF4DF4FDA436}"/>
                </a:ext>
              </a:extLst>
            </p:cNvPr>
            <p:cNvCxnSpPr>
              <a:cxnSpLocks/>
              <a:stCxn id="108" idx="0"/>
              <a:endCxn id="94" idx="2"/>
            </p:cNvCxnSpPr>
            <p:nvPr/>
          </p:nvCxnSpPr>
          <p:spPr>
            <a:xfrm flipH="1" flipV="1">
              <a:off x="4559300" y="2564904"/>
              <a:ext cx="12700" cy="86409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EB832627-BC51-4C0D-BC1D-31FBE7C95B0C}"/>
                </a:ext>
              </a:extLst>
            </p:cNvPr>
            <p:cNvCxnSpPr>
              <a:cxnSpLocks/>
              <a:stCxn id="108" idx="5"/>
              <a:endCxn id="96" idx="2"/>
            </p:cNvCxnSpPr>
            <p:nvPr/>
          </p:nvCxnSpPr>
          <p:spPr>
            <a:xfrm>
              <a:off x="5259384" y="4166552"/>
              <a:ext cx="1856200" cy="63060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32">
              <a:extLst>
                <a:ext uri="{FF2B5EF4-FFF2-40B4-BE49-F238E27FC236}">
                  <a16:creationId xmlns:a16="http://schemas.microsoft.com/office/drawing/2014/main" id="{CF5EF0D5-E501-4A62-AAAE-BB56CFF1A6D7}"/>
                </a:ext>
              </a:extLst>
            </p:cNvPr>
            <p:cNvSpPr txBox="1"/>
            <p:nvPr/>
          </p:nvSpPr>
          <p:spPr>
            <a:xfrm>
              <a:off x="5747432" y="4499828"/>
              <a:ext cx="906733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 dirty="0"/>
                <a:t>delete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352F550-D29C-448F-92F6-99BBB48E8CD5}"/>
                </a:ext>
              </a:extLst>
            </p:cNvPr>
            <p:cNvSpPr/>
            <p:nvPr/>
          </p:nvSpPr>
          <p:spPr>
            <a:xfrm>
              <a:off x="7259600" y="2708920"/>
              <a:ext cx="1728192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/>
                <a:t>회원탈퇴</a:t>
              </a:r>
            </a:p>
          </p:txBody>
        </p:sp>
        <p:cxnSp>
          <p:nvCxnSpPr>
            <p:cNvPr id="13" name="꺾인 연결선 50">
              <a:extLst>
                <a:ext uri="{FF2B5EF4-FFF2-40B4-BE49-F238E27FC236}">
                  <a16:creationId xmlns:a16="http://schemas.microsoft.com/office/drawing/2014/main" id="{96E4FA81-5FBE-41E8-BA85-867FE876D2C2}"/>
                </a:ext>
              </a:extLst>
            </p:cNvPr>
            <p:cNvCxnSpPr>
              <a:cxnSpLocks/>
              <a:stCxn id="113" idx="2"/>
              <a:endCxn id="108" idx="6"/>
            </p:cNvCxnSpPr>
            <p:nvPr/>
          </p:nvCxnSpPr>
          <p:spPr>
            <a:xfrm rot="5400000">
              <a:off x="6617878" y="2355230"/>
              <a:ext cx="432048" cy="2579588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56">
              <a:extLst>
                <a:ext uri="{FF2B5EF4-FFF2-40B4-BE49-F238E27FC236}">
                  <a16:creationId xmlns:a16="http://schemas.microsoft.com/office/drawing/2014/main" id="{CFA49809-67AE-480A-A010-AE3A8D47AD8B}"/>
                </a:ext>
              </a:extLst>
            </p:cNvPr>
            <p:cNvSpPr txBox="1"/>
            <p:nvPr/>
          </p:nvSpPr>
          <p:spPr>
            <a:xfrm>
              <a:off x="5856269" y="3501008"/>
              <a:ext cx="1188421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 dirty="0" err="1"/>
                <a:t>id,pw</a:t>
              </a:r>
              <a:r>
                <a:rPr lang="en-US" altLang="ko-KR" dirty="0"/>
                <a:t>,</a:t>
              </a:r>
              <a:r>
                <a:rPr lang="ko-KR" altLang="en-US" dirty="0"/>
                <a:t>,</a:t>
              </a:r>
              <a:r>
                <a:rPr lang="en-US" altLang="ko-KR" dirty="0" err="1"/>
                <a:t>tel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31831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90DD69-70D5-4BDB-A4BF-5222CC47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100" y="653796"/>
            <a:ext cx="8429625" cy="960120"/>
          </a:xfrm>
        </p:spPr>
        <p:txBody>
          <a:bodyPr/>
          <a:lstStyle/>
          <a:p>
            <a:r>
              <a:rPr lang="ko-KR" altLang="en-US" sz="3600" dirty="0">
                <a:ea typeface="맑은 고딕"/>
              </a:rPr>
              <a:t>DFD 회원관리 ( </a:t>
            </a:r>
            <a:r>
              <a:rPr lang="ko-KR" altLang="en-US" sz="3600" dirty="0" err="1">
                <a:ea typeface="맑은 고딕"/>
              </a:rPr>
              <a:t>내정보</a:t>
            </a:r>
            <a:r>
              <a:rPr lang="ko-KR" altLang="en-US" sz="3600" dirty="0">
                <a:ea typeface="맑은 고딕"/>
              </a:rPr>
              <a:t> 보기/ 수정 )</a:t>
            </a:r>
            <a:endParaRPr lang="ko-KR" altLang="en-US" sz="3600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2C573FF-727D-4924-BAE4-91B38F64C98E}"/>
              </a:ext>
            </a:extLst>
          </p:cNvPr>
          <p:cNvGrpSpPr/>
          <p:nvPr/>
        </p:nvGrpSpPr>
        <p:grpSpPr>
          <a:xfrm>
            <a:off x="1344960" y="614586"/>
            <a:ext cx="7811164" cy="5805264"/>
            <a:chOff x="2411760" y="1052736"/>
            <a:chExt cx="7811164" cy="580526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D4CD747-27ED-44FD-AB40-A42D8DC26022}"/>
                </a:ext>
              </a:extLst>
            </p:cNvPr>
            <p:cNvGrpSpPr/>
            <p:nvPr/>
          </p:nvGrpSpPr>
          <p:grpSpPr>
            <a:xfrm>
              <a:off x="2411760" y="1052736"/>
              <a:ext cx="2160240" cy="1224136"/>
              <a:chOff x="2411760" y="1052736"/>
              <a:chExt cx="2160240" cy="1224136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38F4B6E-112D-401D-A2A2-DDE3B606F4B2}"/>
                  </a:ext>
                </a:extLst>
              </p:cNvPr>
              <p:cNvSpPr/>
              <p:nvPr/>
            </p:nvSpPr>
            <p:spPr>
              <a:xfrm>
                <a:off x="2915816" y="1556792"/>
                <a:ext cx="1656184" cy="72008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로그인</a:t>
                </a:r>
              </a:p>
            </p:txBody>
          </p:sp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3CAB285D-5616-4DD0-9E5C-590AB9E3A2A5}"/>
                  </a:ext>
                </a:extLst>
              </p:cNvPr>
              <p:cNvCxnSpPr/>
              <p:nvPr/>
            </p:nvCxnSpPr>
            <p:spPr>
              <a:xfrm>
                <a:off x="2411760" y="1052736"/>
                <a:ext cx="648072" cy="576064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BD29C1A-5AA9-4160-87D5-323ADE52E234}"/>
                </a:ext>
              </a:extLst>
            </p:cNvPr>
            <p:cNvGrpSpPr/>
            <p:nvPr/>
          </p:nvGrpSpPr>
          <p:grpSpPr>
            <a:xfrm>
              <a:off x="7415796" y="2492905"/>
              <a:ext cx="1728189" cy="836018"/>
              <a:chOff x="7415808" y="2492896"/>
              <a:chExt cx="1944216" cy="919617"/>
            </a:xfrm>
          </p:grpSpPr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439F5D83-FFD5-46AB-8EB9-9B5AE426C2B4}"/>
                  </a:ext>
                </a:extLst>
              </p:cNvPr>
              <p:cNvSpPr/>
              <p:nvPr/>
            </p:nvSpPr>
            <p:spPr>
              <a:xfrm>
                <a:off x="7837509" y="2492896"/>
                <a:ext cx="216024" cy="14401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4605A55-B2FF-4810-B630-40EE38778902}"/>
                  </a:ext>
                </a:extLst>
              </p:cNvPr>
              <p:cNvSpPr/>
              <p:nvPr/>
            </p:nvSpPr>
            <p:spPr>
              <a:xfrm>
                <a:off x="7415808" y="2620425"/>
                <a:ext cx="1944216" cy="79208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내 정보수정</a:t>
                </a:r>
              </a:p>
            </p:txBody>
          </p:sp>
        </p:grpSp>
        <p:sp>
          <p:nvSpPr>
            <p:cNvPr id="5" name="순서도: 자기 디스크 4">
              <a:extLst>
                <a:ext uri="{FF2B5EF4-FFF2-40B4-BE49-F238E27FC236}">
                  <a16:creationId xmlns:a16="http://schemas.microsoft.com/office/drawing/2014/main" id="{CBF255B5-A0B4-45C1-8F5A-11A331715175}"/>
                </a:ext>
              </a:extLst>
            </p:cNvPr>
            <p:cNvSpPr/>
            <p:nvPr/>
          </p:nvSpPr>
          <p:spPr>
            <a:xfrm>
              <a:off x="8926780" y="4365104"/>
              <a:ext cx="1296144" cy="1080120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/>
                <a:t>member</a:t>
              </a:r>
              <a:endParaRPr lang="ko-KR" altLang="en-US"/>
            </a:p>
          </p:txBody>
        </p:sp>
        <p:cxnSp>
          <p:nvCxnSpPr>
            <p:cNvPr id="6" name="꺾인 연결선 19">
              <a:extLst>
                <a:ext uri="{FF2B5EF4-FFF2-40B4-BE49-F238E27FC236}">
                  <a16:creationId xmlns:a16="http://schemas.microsoft.com/office/drawing/2014/main" id="{B3CDACF1-79C8-4F35-A596-259BE05ABC59}"/>
                </a:ext>
              </a:extLst>
            </p:cNvPr>
            <p:cNvCxnSpPr>
              <a:stCxn id="5" idx="2"/>
              <a:endCxn id="38" idx="0"/>
            </p:cNvCxnSpPr>
            <p:nvPr/>
          </p:nvCxnSpPr>
          <p:spPr>
            <a:xfrm rot="5400000">
              <a:off x="3563036" y="2456040"/>
              <a:ext cx="360040" cy="170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꺾인 연결선 21">
              <a:extLst>
                <a:ext uri="{FF2B5EF4-FFF2-40B4-BE49-F238E27FC236}">
                  <a16:creationId xmlns:a16="http://schemas.microsoft.com/office/drawing/2014/main" id="{603C5718-CE45-415A-B34B-253B4B41C41C}"/>
                </a:ext>
              </a:extLst>
            </p:cNvPr>
            <p:cNvCxnSpPr>
              <a:stCxn id="9" idx="2"/>
              <a:endCxn id="17" idx="0"/>
            </p:cNvCxnSpPr>
            <p:nvPr/>
          </p:nvCxnSpPr>
          <p:spPr>
            <a:xfrm rot="5400000">
              <a:off x="5654976" y="1668167"/>
              <a:ext cx="964184" cy="4285672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hape 27">
              <a:extLst>
                <a:ext uri="{FF2B5EF4-FFF2-40B4-BE49-F238E27FC236}">
                  <a16:creationId xmlns:a16="http://schemas.microsoft.com/office/drawing/2014/main" id="{F7EEFA3B-B967-46A0-8036-4891EC7AA16C}"/>
                </a:ext>
              </a:extLst>
            </p:cNvPr>
            <p:cNvCxnSpPr>
              <a:stCxn id="17" idx="1"/>
              <a:endCxn id="38" idx="2"/>
            </p:cNvCxnSpPr>
            <p:nvPr/>
          </p:nvCxnSpPr>
          <p:spPr>
            <a:xfrm rot="5400000" flipH="1" flipV="1">
              <a:off x="2992297" y="3722460"/>
              <a:ext cx="1115374" cy="384439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31">
              <a:extLst>
                <a:ext uri="{FF2B5EF4-FFF2-40B4-BE49-F238E27FC236}">
                  <a16:creationId xmlns:a16="http://schemas.microsoft.com/office/drawing/2014/main" id="{AAE8F030-9A66-4464-A437-886D7E1D2348}"/>
                </a:ext>
              </a:extLst>
            </p:cNvPr>
            <p:cNvSpPr txBox="1"/>
            <p:nvPr/>
          </p:nvSpPr>
          <p:spPr>
            <a:xfrm>
              <a:off x="4246260" y="3429000"/>
              <a:ext cx="3998579" cy="6362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 &lt;member&gt; </a:t>
              </a:r>
            </a:p>
            <a:p>
              <a:pPr lvl="0"/>
              <a:r>
                <a:rPr lang="en-US" altLang="ko-KR"/>
                <a:t>id,pw,name</a:t>
              </a:r>
              <a:r>
                <a:rPr lang="ko-KR" altLang="en-US"/>
                <a:t>,</a:t>
              </a:r>
              <a:r>
                <a:rPr lang="en-US" altLang="ko-KR"/>
                <a:t>birth,tel,address,email</a:t>
              </a:r>
            </a:p>
          </p:txBody>
        </p:sp>
        <p:cxnSp>
          <p:nvCxnSpPr>
            <p:cNvPr id="10" name="꺾인 연결선 37">
              <a:extLst>
                <a:ext uri="{FF2B5EF4-FFF2-40B4-BE49-F238E27FC236}">
                  <a16:creationId xmlns:a16="http://schemas.microsoft.com/office/drawing/2014/main" id="{02A86902-8B8F-4A9C-BCFC-FEDF31BBDC51}"/>
                </a:ext>
              </a:extLst>
            </p:cNvPr>
            <p:cNvCxnSpPr>
              <a:stCxn id="17" idx="6"/>
              <a:endCxn id="10" idx="2"/>
            </p:cNvCxnSpPr>
            <p:nvPr/>
          </p:nvCxnSpPr>
          <p:spPr>
            <a:xfrm>
              <a:off x="4894332" y="4905164"/>
              <a:ext cx="4032448" cy="1270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38">
              <a:extLst>
                <a:ext uri="{FF2B5EF4-FFF2-40B4-BE49-F238E27FC236}">
                  <a16:creationId xmlns:a16="http://schemas.microsoft.com/office/drawing/2014/main" id="{CA2FB8A5-4319-45A4-A8A2-4DD572E1D040}"/>
                </a:ext>
              </a:extLst>
            </p:cNvPr>
            <p:cNvSpPr txBox="1"/>
            <p:nvPr/>
          </p:nvSpPr>
          <p:spPr>
            <a:xfrm>
              <a:off x="4894332" y="4581128"/>
              <a:ext cx="3321933" cy="63666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 &lt;member&gt; </a:t>
              </a:r>
            </a:p>
            <a:p>
              <a:pPr lvl="0"/>
              <a:r>
                <a:rPr lang="en-US" altLang="ko-KR"/>
                <a:t>name</a:t>
              </a:r>
              <a:r>
                <a:rPr lang="ko-KR" altLang="en-US"/>
                <a:t>,</a:t>
              </a:r>
              <a:r>
                <a:rPr lang="en-US" altLang="ko-KR"/>
                <a:t>birth,tel,address,email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DC9C47B-42E7-496C-BC92-13C2B67D25DC}"/>
                </a:ext>
              </a:extLst>
            </p:cNvPr>
            <p:cNvSpPr/>
            <p:nvPr/>
          </p:nvSpPr>
          <p:spPr>
            <a:xfrm>
              <a:off x="3094132" y="4293096"/>
              <a:ext cx="1800200" cy="12241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내 정보</a:t>
              </a:r>
            </a:p>
            <a:p>
              <a:pPr algn="ctr"/>
              <a:r>
                <a:rPr lang="ko-KR" altLang="en-US"/>
                <a:t>수정처리</a:t>
              </a: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B973F3A6-202C-4A70-B5D1-E35DD7DCB52A}"/>
                </a:ext>
              </a:extLst>
            </p:cNvPr>
            <p:cNvGrpSpPr/>
            <p:nvPr/>
          </p:nvGrpSpPr>
          <p:grpSpPr>
            <a:xfrm>
              <a:off x="4192508" y="5805264"/>
              <a:ext cx="4716016" cy="1052736"/>
              <a:chOff x="4192508" y="5805264"/>
              <a:chExt cx="4716016" cy="1052736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22009C0-2AFB-411B-A99E-BC1973C98321}"/>
                  </a:ext>
                </a:extLst>
              </p:cNvPr>
              <p:cNvSpPr/>
              <p:nvPr/>
            </p:nvSpPr>
            <p:spPr>
              <a:xfrm>
                <a:off x="4192508" y="5805264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14BEA14A-2F4F-423C-B1AA-348E643CBA16}"/>
                  </a:ext>
                </a:extLst>
              </p:cNvPr>
              <p:cNvSpPr/>
              <p:nvPr/>
            </p:nvSpPr>
            <p:spPr>
              <a:xfrm>
                <a:off x="4408532" y="6093296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화면</a:t>
                </a:r>
              </a:p>
            </p:txBody>
          </p:sp>
          <p:sp>
            <p:nvSpPr>
              <p:cNvPr id="18" name="순서도: 자기 디스크 17">
                <a:extLst>
                  <a:ext uri="{FF2B5EF4-FFF2-40B4-BE49-F238E27FC236}">
                    <a16:creationId xmlns:a16="http://schemas.microsoft.com/office/drawing/2014/main" id="{F4982D53-2962-46D7-8DD3-894DE87D30D3}"/>
                  </a:ext>
                </a:extLst>
              </p:cNvPr>
              <p:cNvSpPr/>
              <p:nvPr/>
            </p:nvSpPr>
            <p:spPr>
              <a:xfrm>
                <a:off x="8008932" y="6093296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/>
                  <a:t>DB</a:t>
                </a:r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74880C49-7B42-4C04-B7DC-15C0D746ED92}"/>
                  </a:ext>
                </a:extLst>
              </p:cNvPr>
              <p:cNvSpPr/>
              <p:nvPr/>
            </p:nvSpPr>
            <p:spPr>
              <a:xfrm>
                <a:off x="6856804" y="6093296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처리</a:t>
                </a:r>
              </a:p>
            </p:txBody>
          </p: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D949C5C1-6154-4CFC-BC18-0605583B1349}"/>
                  </a:ext>
                </a:extLst>
              </p:cNvPr>
              <p:cNvGrpSpPr/>
              <p:nvPr/>
            </p:nvGrpSpPr>
            <p:grpSpPr>
              <a:xfrm>
                <a:off x="6136724" y="6074442"/>
                <a:ext cx="648072" cy="432048"/>
                <a:chOff x="6136724" y="6074442"/>
                <a:chExt cx="648072" cy="432048"/>
              </a:xfrm>
            </p:grpSpPr>
            <p:sp>
              <p:nvSpPr>
                <p:cNvPr id="24" name="TextBox 8">
                  <a:extLst>
                    <a:ext uri="{FF2B5EF4-FFF2-40B4-BE49-F238E27FC236}">
                      <a16:creationId xmlns:a16="http://schemas.microsoft.com/office/drawing/2014/main" id="{48C6AB9B-E197-4BA4-89BC-DE1D9F1D4F67}"/>
                    </a:ext>
                  </a:extLst>
                </p:cNvPr>
                <p:cNvSpPr txBox="1"/>
                <p:nvPr/>
              </p:nvSpPr>
              <p:spPr>
                <a:xfrm>
                  <a:off x="6136724" y="6074442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ko-KR" altLang="en-US"/>
                    <a:t>흐름</a:t>
                  </a:r>
                </a:p>
              </p:txBody>
            </p:sp>
            <p:cxnSp>
              <p:nvCxnSpPr>
                <p:cNvPr id="25" name="직선 화살표 연결선 24">
                  <a:extLst>
                    <a:ext uri="{FF2B5EF4-FFF2-40B4-BE49-F238E27FC236}">
                      <a16:creationId xmlns:a16="http://schemas.microsoft.com/office/drawing/2014/main" id="{09FAB591-FE1E-4521-9838-37FC5EB298BB}"/>
                    </a:ext>
                  </a:extLst>
                </p:cNvPr>
                <p:cNvCxnSpPr/>
                <p:nvPr/>
              </p:nvCxnSpPr>
              <p:spPr>
                <a:xfrm>
                  <a:off x="6208732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32965693-B5F4-4F97-8F82-F6CD72E992DD}"/>
                  </a:ext>
                </a:extLst>
              </p:cNvPr>
              <p:cNvGrpSpPr/>
              <p:nvPr/>
            </p:nvGrpSpPr>
            <p:grpSpPr>
              <a:xfrm>
                <a:off x="5200620" y="6074442"/>
                <a:ext cx="929670" cy="432048"/>
                <a:chOff x="5200620" y="6074442"/>
                <a:chExt cx="929670" cy="432048"/>
              </a:xfrm>
            </p:grpSpPr>
            <p:cxnSp>
              <p:nvCxnSpPr>
                <p:cNvPr id="22" name="직선 화살표 연결선 21">
                  <a:extLst>
                    <a:ext uri="{FF2B5EF4-FFF2-40B4-BE49-F238E27FC236}">
                      <a16:creationId xmlns:a16="http://schemas.microsoft.com/office/drawing/2014/main" id="{885D036B-6E92-4DE8-B1AA-1F90A62086DB}"/>
                    </a:ext>
                  </a:extLst>
                </p:cNvPr>
                <p:cNvCxnSpPr/>
                <p:nvPr/>
              </p:nvCxnSpPr>
              <p:spPr>
                <a:xfrm>
                  <a:off x="5488652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134">
                  <a:extLst>
                    <a:ext uri="{FF2B5EF4-FFF2-40B4-BE49-F238E27FC236}">
                      <a16:creationId xmlns:a16="http://schemas.microsoft.com/office/drawing/2014/main" id="{67EE390C-3603-45A1-9CB5-8EA9998E0ACF}"/>
                    </a:ext>
                  </a:extLst>
                </p:cNvPr>
                <p:cNvSpPr txBox="1"/>
                <p:nvPr/>
              </p:nvSpPr>
              <p:spPr>
                <a:xfrm>
                  <a:off x="5200620" y="6074442"/>
                  <a:ext cx="929670" cy="369332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en-US" altLang="ko-KR"/>
                    <a:t>DB</a:t>
                  </a:r>
                  <a:r>
                    <a:rPr lang="ko-KR" altLang="en-US"/>
                    <a:t>처리</a:t>
                  </a:r>
                </a:p>
              </p:txBody>
            </p:sp>
          </p:grp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65BBE1C-A4B5-4C50-8F67-24082F2FC826}"/>
                </a:ext>
              </a:extLst>
            </p:cNvPr>
            <p:cNvSpPr/>
            <p:nvPr/>
          </p:nvSpPr>
          <p:spPr>
            <a:xfrm>
              <a:off x="2950116" y="2636912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내 정보보기</a:t>
              </a:r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6CACC39C-A9E3-4BB3-B509-49AE6820ED30}"/>
                </a:ext>
              </a:extLst>
            </p:cNvPr>
            <p:cNvCxnSpPr>
              <a:stCxn id="38" idx="3"/>
              <a:endCxn id="9" idx="1"/>
            </p:cNvCxnSpPr>
            <p:nvPr/>
          </p:nvCxnSpPr>
          <p:spPr>
            <a:xfrm flipV="1">
              <a:off x="4534292" y="2968871"/>
              <a:ext cx="2881516" cy="2808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93894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64423-C50E-4DBC-BD16-4DCAF402F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DFD 회원관리 ( 회원리스트/ 등급변경 )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ED9B3DD-583B-49DA-97DB-DD526F8B166A}"/>
              </a:ext>
            </a:extLst>
          </p:cNvPr>
          <p:cNvGrpSpPr/>
          <p:nvPr/>
        </p:nvGrpSpPr>
        <p:grpSpPr>
          <a:xfrm>
            <a:off x="1710358" y="1128167"/>
            <a:ext cx="7631744" cy="5301208"/>
            <a:chOff x="3024808" y="1556792"/>
            <a:chExt cx="7631744" cy="530120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66AEA7F-4216-4661-B542-AA4921BD0C21}"/>
                </a:ext>
              </a:extLst>
            </p:cNvPr>
            <p:cNvGrpSpPr/>
            <p:nvPr/>
          </p:nvGrpSpPr>
          <p:grpSpPr>
            <a:xfrm>
              <a:off x="3024808" y="1556792"/>
              <a:ext cx="2413972" cy="1008112"/>
              <a:chOff x="3024808" y="1556792"/>
              <a:chExt cx="2413972" cy="1008112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A68A3D04-D63F-4C56-ABE9-2F102524F39A}"/>
                  </a:ext>
                </a:extLst>
              </p:cNvPr>
              <p:cNvSpPr/>
              <p:nvPr/>
            </p:nvSpPr>
            <p:spPr>
              <a:xfrm>
                <a:off x="3782596" y="1844824"/>
                <a:ext cx="1656184" cy="72008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회원리스트</a:t>
                </a:r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9E8371D1-9EA2-458A-A46C-FE56F0EF0C4D}"/>
                  </a:ext>
                </a:extLst>
              </p:cNvPr>
              <p:cNvCxnSpPr/>
              <p:nvPr/>
            </p:nvCxnSpPr>
            <p:spPr>
              <a:xfrm>
                <a:off x="3024808" y="1556792"/>
                <a:ext cx="720080" cy="36004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순서도: 자기 디스크 3">
              <a:extLst>
                <a:ext uri="{FF2B5EF4-FFF2-40B4-BE49-F238E27FC236}">
                  <a16:creationId xmlns:a16="http://schemas.microsoft.com/office/drawing/2014/main" id="{92AA4255-3244-4D0C-8D90-1C47AF074523}"/>
                </a:ext>
              </a:extLst>
            </p:cNvPr>
            <p:cNvSpPr/>
            <p:nvPr/>
          </p:nvSpPr>
          <p:spPr>
            <a:xfrm>
              <a:off x="6913240" y="4653136"/>
              <a:ext cx="1296144" cy="1080120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/>
                <a:t>member</a:t>
              </a:r>
              <a:endParaRPr lang="ko-KR" altLang="en-US"/>
            </a:p>
          </p:txBody>
        </p:sp>
        <p:cxnSp>
          <p:nvCxnSpPr>
            <p:cNvPr id="5" name="꺾인 연결선 19">
              <a:extLst>
                <a:ext uri="{FF2B5EF4-FFF2-40B4-BE49-F238E27FC236}">
                  <a16:creationId xmlns:a16="http://schemas.microsoft.com/office/drawing/2014/main" id="{43C28D13-3F1E-43AD-A88B-1BB119765B4F}"/>
                </a:ext>
              </a:extLst>
            </p:cNvPr>
            <p:cNvCxnSpPr>
              <a:stCxn id="5" idx="1"/>
            </p:cNvCxnSpPr>
            <p:nvPr/>
          </p:nvCxnSpPr>
          <p:spPr>
            <a:xfrm rot="10800000" flipV="1">
              <a:off x="3706788" y="2204864"/>
              <a:ext cx="75808" cy="2988332"/>
            </a:xfrm>
            <a:prstGeom prst="bentConnector3">
              <a:avLst>
                <a:gd name="adj1" fmla="val 401551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꺾인 연결선 21">
              <a:extLst>
                <a:ext uri="{FF2B5EF4-FFF2-40B4-BE49-F238E27FC236}">
                  <a16:creationId xmlns:a16="http://schemas.microsoft.com/office/drawing/2014/main" id="{B54E3CD7-C834-48DF-A57C-FA61F2F33935}"/>
                </a:ext>
              </a:extLst>
            </p:cNvPr>
            <p:cNvCxnSpPr>
              <a:stCxn id="7" idx="2"/>
              <a:endCxn id="5" idx="2"/>
            </p:cNvCxnSpPr>
            <p:nvPr/>
          </p:nvCxnSpPr>
          <p:spPr>
            <a:xfrm rot="5400000" flipH="1" flipV="1">
              <a:off x="3600676" y="3571115"/>
              <a:ext cx="2016224" cy="3800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꺾인 연결선 37">
              <a:extLst>
                <a:ext uri="{FF2B5EF4-FFF2-40B4-BE49-F238E27FC236}">
                  <a16:creationId xmlns:a16="http://schemas.microsoft.com/office/drawing/2014/main" id="{1946628C-9409-4979-B1AB-47C1ABD0A7B9}"/>
                </a:ext>
              </a:extLst>
            </p:cNvPr>
            <p:cNvCxnSpPr>
              <a:endCxn id="7" idx="2"/>
            </p:cNvCxnSpPr>
            <p:nvPr/>
          </p:nvCxnSpPr>
          <p:spPr>
            <a:xfrm>
              <a:off x="5506988" y="5193196"/>
              <a:ext cx="1406252" cy="1270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33963B5-BDF7-46EA-B25A-6D9419414D8B}"/>
                </a:ext>
              </a:extLst>
            </p:cNvPr>
            <p:cNvSpPr/>
            <p:nvPr/>
          </p:nvSpPr>
          <p:spPr>
            <a:xfrm>
              <a:off x="3706788" y="4581128"/>
              <a:ext cx="1800200" cy="12241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상태변경처리</a:t>
              </a:r>
            </a:p>
          </p:txBody>
        </p:sp>
        <p:cxnSp>
          <p:nvCxnSpPr>
            <p:cNvPr id="9" name="Shape 114">
              <a:extLst>
                <a:ext uri="{FF2B5EF4-FFF2-40B4-BE49-F238E27FC236}">
                  <a16:creationId xmlns:a16="http://schemas.microsoft.com/office/drawing/2014/main" id="{E8FA8D1D-FA0D-4427-9625-0CC54AD427A3}"/>
                </a:ext>
              </a:extLst>
            </p:cNvPr>
            <p:cNvCxnSpPr>
              <a:stCxn id="5" idx="3"/>
              <a:endCxn id="30" idx="1"/>
            </p:cNvCxnSpPr>
            <p:nvPr/>
          </p:nvCxnSpPr>
          <p:spPr>
            <a:xfrm>
              <a:off x="5438780" y="2204864"/>
              <a:ext cx="3681205" cy="395215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7BF57041-665B-409A-B3BE-5F86374F274B}"/>
                </a:ext>
              </a:extLst>
            </p:cNvPr>
            <p:cNvCxnSpPr>
              <a:stCxn id="7" idx="1"/>
            </p:cNvCxnSpPr>
            <p:nvPr/>
          </p:nvCxnSpPr>
          <p:spPr>
            <a:xfrm flipH="1" flipV="1">
              <a:off x="5185048" y="2564904"/>
              <a:ext cx="2376264" cy="2088232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24">
              <a:extLst>
                <a:ext uri="{FF2B5EF4-FFF2-40B4-BE49-F238E27FC236}">
                  <a16:creationId xmlns:a16="http://schemas.microsoft.com/office/drawing/2014/main" id="{1D096C6E-61D3-4E30-8BC4-9BD2E6FE7B11}"/>
                </a:ext>
              </a:extLst>
            </p:cNvPr>
            <p:cNvSpPr txBox="1"/>
            <p:nvPr/>
          </p:nvSpPr>
          <p:spPr>
            <a:xfrm>
              <a:off x="5905128" y="2204863"/>
              <a:ext cx="1349026" cy="3649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 id,grade</a:t>
              </a:r>
            </a:p>
          </p:txBody>
        </p:sp>
        <p:cxnSp>
          <p:nvCxnSpPr>
            <p:cNvPr id="12" name="Shape 126">
              <a:extLst>
                <a:ext uri="{FF2B5EF4-FFF2-40B4-BE49-F238E27FC236}">
                  <a16:creationId xmlns:a16="http://schemas.microsoft.com/office/drawing/2014/main" id="{E6861CDC-E749-4295-8D19-86B7CF0C3C00}"/>
                </a:ext>
              </a:extLst>
            </p:cNvPr>
            <p:cNvCxnSpPr>
              <a:stCxn id="30" idx="2"/>
              <a:endCxn id="5" idx="2"/>
            </p:cNvCxnSpPr>
            <p:nvPr/>
          </p:nvCxnSpPr>
          <p:spPr>
            <a:xfrm flipH="1" flipV="1">
              <a:off x="4610688" y="2564904"/>
              <a:ext cx="4245664" cy="467973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32">
              <a:extLst>
                <a:ext uri="{FF2B5EF4-FFF2-40B4-BE49-F238E27FC236}">
                  <a16:creationId xmlns:a16="http://schemas.microsoft.com/office/drawing/2014/main" id="{C8DFF3DC-C946-437A-9524-1FF6EFE454AF}"/>
                </a:ext>
              </a:extLst>
            </p:cNvPr>
            <p:cNvSpPr txBox="1"/>
            <p:nvPr/>
          </p:nvSpPr>
          <p:spPr>
            <a:xfrm>
              <a:off x="5617095" y="4725144"/>
              <a:ext cx="1179945" cy="3593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gradeNo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99C4C74-1289-47AB-A146-ED7E469D851A}"/>
                </a:ext>
              </a:extLst>
            </p:cNvPr>
            <p:cNvGrpSpPr/>
            <p:nvPr/>
          </p:nvGrpSpPr>
          <p:grpSpPr>
            <a:xfrm>
              <a:off x="4195192" y="5805264"/>
              <a:ext cx="4716016" cy="1052736"/>
              <a:chOff x="4195192" y="5805264"/>
              <a:chExt cx="4716016" cy="1052736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A6CC197-C881-4C90-ABA4-9A1DA668FEB5}"/>
                  </a:ext>
                </a:extLst>
              </p:cNvPr>
              <p:cNvSpPr/>
              <p:nvPr/>
            </p:nvSpPr>
            <p:spPr>
              <a:xfrm>
                <a:off x="4195192" y="5805264"/>
                <a:ext cx="4716016" cy="1052736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E6CEDE5-B849-41C0-BC45-F8CEF32A506D}"/>
                  </a:ext>
                </a:extLst>
              </p:cNvPr>
              <p:cNvSpPr/>
              <p:nvPr/>
            </p:nvSpPr>
            <p:spPr>
              <a:xfrm>
                <a:off x="4411216" y="6093296"/>
                <a:ext cx="720080" cy="43204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화면</a:t>
                </a:r>
              </a:p>
            </p:txBody>
          </p:sp>
          <p:sp>
            <p:nvSpPr>
              <p:cNvPr id="21" name="순서도: 자기 디스크 20">
                <a:extLst>
                  <a:ext uri="{FF2B5EF4-FFF2-40B4-BE49-F238E27FC236}">
                    <a16:creationId xmlns:a16="http://schemas.microsoft.com/office/drawing/2014/main" id="{1D608DE1-9E5F-4333-8006-0C857013C047}"/>
                  </a:ext>
                </a:extLst>
              </p:cNvPr>
              <p:cNvSpPr/>
              <p:nvPr/>
            </p:nvSpPr>
            <p:spPr>
              <a:xfrm>
                <a:off x="8011616" y="6093296"/>
                <a:ext cx="720080" cy="576064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/>
                  <a:t>DB</a:t>
                </a:r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D14C0AFD-C16A-4874-831A-3BE3A222710C}"/>
                  </a:ext>
                </a:extLst>
              </p:cNvPr>
              <p:cNvSpPr/>
              <p:nvPr/>
            </p:nvSpPr>
            <p:spPr>
              <a:xfrm>
                <a:off x="6859488" y="6093296"/>
                <a:ext cx="936104" cy="57606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ko-KR" altLang="en-US"/>
                  <a:t>처리</a:t>
                </a:r>
              </a:p>
            </p:txBody>
          </p: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85C10983-BE0E-4037-A484-FC34C6CC0AD0}"/>
                  </a:ext>
                </a:extLst>
              </p:cNvPr>
              <p:cNvGrpSpPr/>
              <p:nvPr/>
            </p:nvGrpSpPr>
            <p:grpSpPr>
              <a:xfrm>
                <a:off x="6139408" y="6074442"/>
                <a:ext cx="648072" cy="432048"/>
                <a:chOff x="6139408" y="6074442"/>
                <a:chExt cx="648072" cy="432048"/>
              </a:xfrm>
            </p:grpSpPr>
            <p:sp>
              <p:nvSpPr>
                <p:cNvPr id="27" name="TextBox 8">
                  <a:extLst>
                    <a:ext uri="{FF2B5EF4-FFF2-40B4-BE49-F238E27FC236}">
                      <a16:creationId xmlns:a16="http://schemas.microsoft.com/office/drawing/2014/main" id="{B2F9778C-D485-4626-9715-291CA883063E}"/>
                    </a:ext>
                  </a:extLst>
                </p:cNvPr>
                <p:cNvSpPr txBox="1"/>
                <p:nvPr/>
              </p:nvSpPr>
              <p:spPr>
                <a:xfrm>
                  <a:off x="6139408" y="6074442"/>
                  <a:ext cx="64807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ko-KR" altLang="en-US"/>
                    <a:t>흐름</a:t>
                  </a:r>
                </a:p>
              </p:txBody>
            </p:sp>
            <p:cxnSp>
              <p:nvCxnSpPr>
                <p:cNvPr id="28" name="직선 화살표 연결선 27">
                  <a:extLst>
                    <a:ext uri="{FF2B5EF4-FFF2-40B4-BE49-F238E27FC236}">
                      <a16:creationId xmlns:a16="http://schemas.microsoft.com/office/drawing/2014/main" id="{758F7A4D-C7EC-4E4B-BE71-A895BF1B16AD}"/>
                    </a:ext>
                  </a:extLst>
                </p:cNvPr>
                <p:cNvCxnSpPr/>
                <p:nvPr/>
              </p:nvCxnSpPr>
              <p:spPr>
                <a:xfrm>
                  <a:off x="6211416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rgbClr val="FF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84C51669-EA79-4E31-9745-AB2955009427}"/>
                  </a:ext>
                </a:extLst>
              </p:cNvPr>
              <p:cNvGrpSpPr/>
              <p:nvPr/>
            </p:nvGrpSpPr>
            <p:grpSpPr>
              <a:xfrm>
                <a:off x="5203303" y="6074442"/>
                <a:ext cx="926987" cy="432048"/>
                <a:chOff x="5203303" y="6074442"/>
                <a:chExt cx="926987" cy="432048"/>
              </a:xfrm>
            </p:grpSpPr>
            <p:cxnSp>
              <p:nvCxnSpPr>
                <p:cNvPr id="25" name="직선 화살표 연결선 24">
                  <a:extLst>
                    <a:ext uri="{FF2B5EF4-FFF2-40B4-BE49-F238E27FC236}">
                      <a16:creationId xmlns:a16="http://schemas.microsoft.com/office/drawing/2014/main" id="{A886BDB7-15C5-43BC-BDA7-B9F4186F9A4D}"/>
                    </a:ext>
                  </a:extLst>
                </p:cNvPr>
                <p:cNvCxnSpPr/>
                <p:nvPr/>
              </p:nvCxnSpPr>
              <p:spPr>
                <a:xfrm>
                  <a:off x="5491336" y="6506490"/>
                  <a:ext cx="504056" cy="0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75000"/>
                    </a:schemeClr>
                  </a:solidFill>
                  <a:prstDash val="sysDash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134">
                  <a:extLst>
                    <a:ext uri="{FF2B5EF4-FFF2-40B4-BE49-F238E27FC236}">
                      <a16:creationId xmlns:a16="http://schemas.microsoft.com/office/drawing/2014/main" id="{21CDC2CA-0FFA-4177-A08D-9FB997DD0010}"/>
                    </a:ext>
                  </a:extLst>
                </p:cNvPr>
                <p:cNvSpPr txBox="1"/>
                <p:nvPr/>
              </p:nvSpPr>
              <p:spPr>
                <a:xfrm>
                  <a:off x="5203303" y="6074442"/>
                  <a:ext cx="926987" cy="369332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r>
                    <a:rPr lang="en-US" altLang="ko-KR"/>
                    <a:t>DB</a:t>
                  </a:r>
                  <a:r>
                    <a:rPr lang="ko-KR" altLang="en-US"/>
                    <a:t>처리</a:t>
                  </a:r>
                </a:p>
              </p:txBody>
            </p:sp>
          </p:grpSp>
        </p:grp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D64B49C-7485-404D-87BD-E716592FB1CC}"/>
                </a:ext>
              </a:extLst>
            </p:cNvPr>
            <p:cNvSpPr/>
            <p:nvPr/>
          </p:nvSpPr>
          <p:spPr>
            <a:xfrm>
              <a:off x="8856352" y="2420809"/>
              <a:ext cx="1800200" cy="12241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등급변경처리</a:t>
              </a:r>
            </a:p>
          </p:txBody>
        </p:sp>
        <p:cxnSp>
          <p:nvCxnSpPr>
            <p:cNvPr id="16" name="꺾인 연결선 381">
              <a:extLst>
                <a:ext uri="{FF2B5EF4-FFF2-40B4-BE49-F238E27FC236}">
                  <a16:creationId xmlns:a16="http://schemas.microsoft.com/office/drawing/2014/main" id="{3CCAB479-4A2E-49F3-A113-5BFC5015FF58}"/>
                </a:ext>
              </a:extLst>
            </p:cNvPr>
            <p:cNvCxnSpPr>
              <a:stCxn id="30" idx="4"/>
              <a:endCxn id="7" idx="4"/>
            </p:cNvCxnSpPr>
            <p:nvPr/>
          </p:nvCxnSpPr>
          <p:spPr>
            <a:xfrm rot="5400000">
              <a:off x="8208792" y="3645536"/>
              <a:ext cx="1548251" cy="1547068"/>
            </a:xfrm>
            <a:prstGeom prst="bentConnector2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390">
              <a:extLst>
                <a:ext uri="{FF2B5EF4-FFF2-40B4-BE49-F238E27FC236}">
                  <a16:creationId xmlns:a16="http://schemas.microsoft.com/office/drawing/2014/main" id="{62672936-54EE-4594-8A2E-8ECFDF4D87E5}"/>
                </a:ext>
              </a:extLst>
            </p:cNvPr>
            <p:cNvSpPr txBox="1"/>
            <p:nvPr/>
          </p:nvSpPr>
          <p:spPr>
            <a:xfrm>
              <a:off x="8785448" y="4221088"/>
              <a:ext cx="850042" cy="3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grade</a:t>
              </a:r>
              <a:endParaRPr lang="ko-KR" altLang="en-US"/>
            </a:p>
          </p:txBody>
        </p:sp>
        <p:sp>
          <p:nvSpPr>
            <p:cNvPr id="18" name="TextBox 391">
              <a:extLst>
                <a:ext uri="{FF2B5EF4-FFF2-40B4-BE49-F238E27FC236}">
                  <a16:creationId xmlns:a16="http://schemas.microsoft.com/office/drawing/2014/main" id="{928C1A0A-5AE9-434C-891F-389CFE5890DE}"/>
                </a:ext>
              </a:extLst>
            </p:cNvPr>
            <p:cNvSpPr txBox="1"/>
            <p:nvPr/>
          </p:nvSpPr>
          <p:spPr>
            <a:xfrm>
              <a:off x="5257055" y="3501007"/>
              <a:ext cx="3178030" cy="9071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altLang="ko-KR"/>
                <a:t>*List&lt;member&gt; </a:t>
              </a:r>
            </a:p>
            <a:p>
              <a:pPr lvl="0"/>
              <a:r>
                <a:rPr lang="en-US" altLang="ko-KR"/>
                <a:t>id,name,birth,tel,gradeNo,gradeName,conDate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03263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2723002" y="2796447"/>
            <a:ext cx="661746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8000" b="1" dirty="0">
                <a:ea typeface="맑은 고딕"/>
              </a:rPr>
              <a:t>와이어 프레임</a:t>
            </a:r>
            <a:endParaRPr lang="ko-KR" altLang="en-US" sz="8000" b="1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260100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와이어 프레임 - </a:t>
            </a:r>
            <a:r>
              <a:rPr lang="ko-KR" altLang="en-US" dirty="0" err="1">
                <a:ea typeface="맑은 고딕"/>
              </a:rPr>
              <a:t>main</a:t>
            </a:r>
            <a:endParaRPr lang="ko-KR" altLang="en-US" dirty="0" err="1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9767D1B9-D119-4216-B533-A800E7889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633883"/>
            <a:ext cx="5524500" cy="365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016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와이어 프레임 - 공지사항 리스트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393D3378-72FC-4A8B-B50B-3A33F1CA9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11852"/>
            <a:ext cx="6553200" cy="435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988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와이어 프레임 - 공지사항 </a:t>
            </a:r>
            <a:r>
              <a:rPr lang="ko-KR" altLang="en-US" dirty="0" err="1">
                <a:ea typeface="맑은 고딕"/>
              </a:rPr>
              <a:t>글보기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393D3378-72FC-4A8B-B50B-3A33F1CA9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11852"/>
            <a:ext cx="6553200" cy="4358197"/>
          </a:xfrm>
          <a:prstGeom prst="rect">
            <a:avLst/>
          </a:prstGeom>
        </p:spPr>
      </p:pic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1706633-3DA6-475F-A3BA-43B2D956D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15851"/>
            <a:ext cx="6553200" cy="436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048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와이어 프레임 - 공지사항 </a:t>
            </a:r>
            <a:r>
              <a:rPr lang="ko-KR" altLang="en-US" dirty="0" err="1">
                <a:ea typeface="맑은 고딕"/>
              </a:rPr>
              <a:t>글등록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393D3378-72FC-4A8B-B50B-3A33F1CA9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11852"/>
            <a:ext cx="6553200" cy="4358197"/>
          </a:xfrm>
          <a:prstGeom prst="rect">
            <a:avLst/>
          </a:prstGeom>
        </p:spPr>
      </p:pic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1706633-3DA6-475F-A3BA-43B2D956D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15851"/>
            <a:ext cx="6553200" cy="4369249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9BDF0C8F-5E1D-4F7D-AC6F-DF752E22F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400" y="1607171"/>
            <a:ext cx="6553200" cy="43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940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소요 자원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3107483"/>
              </p:ext>
            </p:extLst>
          </p:nvPr>
        </p:nvGraphicFramePr>
        <p:xfrm>
          <a:off x="1258959" y="1847459"/>
          <a:ext cx="9674082" cy="3610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4694">
                  <a:extLst>
                    <a:ext uri="{9D8B030D-6E8A-4147-A177-3AD203B41FA5}">
                      <a16:colId xmlns:a16="http://schemas.microsoft.com/office/drawing/2014/main" val="546858292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318372064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004842960"/>
                    </a:ext>
                  </a:extLst>
                </a:gridCol>
              </a:tblGrid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자원종류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버전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084672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프로그래밍 언어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JAVA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Java 1.8, JDK "1.8.0_311"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3284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소스 개발 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Eclipse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2021-09 (4.21.0)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4881575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Oracle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Oracle 11g XE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89167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DBMS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SQL Developer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 버전 </a:t>
                      </a:r>
                      <a:r>
                        <a:rPr lang="en-US" altLang="ko-KR" dirty="0"/>
                        <a:t>21.2.1.204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048848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Tomcat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Tomcat 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82088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JSP CDN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Bootstrap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Bootstrap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en-US" altLang="ko-KR" sz="1800" i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3.3.7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7005744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i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JSP</a:t>
                      </a:r>
                      <a:r>
                        <a:rPr lang="en-US" altLang="ko-KR" sz="1800" i="1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CDN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jQuery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i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Jquery</a:t>
                      </a:r>
                      <a:r>
                        <a:rPr lang="en-US" altLang="ko-KR" sz="1800" i="1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i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3.1.1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496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7432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와이어 프레임 - 공지사항 </a:t>
            </a:r>
            <a:r>
              <a:rPr lang="ko-KR" altLang="en-US" dirty="0" err="1">
                <a:ea typeface="맑은 고딕"/>
              </a:rPr>
              <a:t>글수정</a:t>
            </a:r>
          </a:p>
        </p:txBody>
      </p:sp>
      <p:pic>
        <p:nvPicPr>
          <p:cNvPr id="3" name="그림 4">
            <a:extLst>
              <a:ext uri="{FF2B5EF4-FFF2-40B4-BE49-F238E27FC236}">
                <a16:creationId xmlns:a16="http://schemas.microsoft.com/office/drawing/2014/main" id="{393D3378-72FC-4A8B-B50B-3A33F1CA9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11852"/>
            <a:ext cx="6553200" cy="4358197"/>
          </a:xfrm>
          <a:prstGeom prst="rect">
            <a:avLst/>
          </a:prstGeom>
        </p:spPr>
      </p:pic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1706633-3DA6-475F-A3BA-43B2D956D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15851"/>
            <a:ext cx="6553200" cy="4369249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9BDF0C8F-5E1D-4F7D-AC6F-DF752E22F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400" y="1607171"/>
            <a:ext cx="6553200" cy="4367558"/>
          </a:xfrm>
          <a:prstGeom prst="rect">
            <a:avLst/>
          </a:prstGeom>
        </p:spPr>
      </p:pic>
      <p:pic>
        <p:nvPicPr>
          <p:cNvPr id="6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9FD6DCB-F6CC-4F51-AECA-9D29824A1D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1615233"/>
            <a:ext cx="6553200" cy="43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4846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9496"/>
            <a:ext cx="11191875" cy="96012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ea typeface="맑은 고딕"/>
              </a:rPr>
              <a:t>와이어 프레임 - 상품(풍선 &amp; 코스프레) 리스트</a:t>
            </a:r>
          </a:p>
        </p:txBody>
      </p:sp>
      <p:pic>
        <p:nvPicPr>
          <p:cNvPr id="7" name="그림 7">
            <a:extLst>
              <a:ext uri="{FF2B5EF4-FFF2-40B4-BE49-F238E27FC236}">
                <a16:creationId xmlns:a16="http://schemas.microsoft.com/office/drawing/2014/main" id="{8A0A8160-38D0-41F2-9779-A0B7375F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685075"/>
            <a:ext cx="6591300" cy="43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08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9496"/>
            <a:ext cx="11191875" cy="96012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ea typeface="맑은 고딕"/>
              </a:rPr>
              <a:t>와이어 프레임 - 상품(풍선 &amp; 코스프레) </a:t>
            </a:r>
            <a:r>
              <a:rPr lang="ko-KR" altLang="en-US" dirty="0" err="1">
                <a:ea typeface="맑은 고딕"/>
              </a:rPr>
              <a:t>글보기</a:t>
            </a:r>
          </a:p>
        </p:txBody>
      </p:sp>
      <p:pic>
        <p:nvPicPr>
          <p:cNvPr id="7" name="그림 7">
            <a:extLst>
              <a:ext uri="{FF2B5EF4-FFF2-40B4-BE49-F238E27FC236}">
                <a16:creationId xmlns:a16="http://schemas.microsoft.com/office/drawing/2014/main" id="{8A0A8160-38D0-41F2-9779-A0B7375F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685075"/>
            <a:ext cx="6591300" cy="4392725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19D0689B-29D9-4AB9-ABB1-98A9BE551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0" y="1687202"/>
            <a:ext cx="6591300" cy="438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59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9496"/>
            <a:ext cx="11191875" cy="96012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ea typeface="맑은 고딕"/>
              </a:rPr>
              <a:t>와이어 프레임 - 상품(풍선 &amp; 코스프레) </a:t>
            </a:r>
            <a:r>
              <a:rPr lang="ko-KR" altLang="en-US" dirty="0" err="1">
                <a:ea typeface="맑은 고딕"/>
              </a:rPr>
              <a:t>글등록</a:t>
            </a:r>
          </a:p>
        </p:txBody>
      </p:sp>
      <p:pic>
        <p:nvPicPr>
          <p:cNvPr id="7" name="그림 7">
            <a:extLst>
              <a:ext uri="{FF2B5EF4-FFF2-40B4-BE49-F238E27FC236}">
                <a16:creationId xmlns:a16="http://schemas.microsoft.com/office/drawing/2014/main" id="{8A0A8160-38D0-41F2-9779-A0B7375F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685075"/>
            <a:ext cx="6591300" cy="4392725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19D0689B-29D9-4AB9-ABB1-98A9BE551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0" y="1687202"/>
            <a:ext cx="6591300" cy="4388471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1D418FBC-82C2-436B-9C0C-6B4BC217A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50" y="1688052"/>
            <a:ext cx="6562725" cy="43867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C6A8B6E-F843-4AA5-BE7A-BE157C3FDF52}"/>
              </a:ext>
            </a:extLst>
          </p:cNvPr>
          <p:cNvSpPr/>
          <p:nvPr/>
        </p:nvSpPr>
        <p:spPr>
          <a:xfrm>
            <a:off x="4540808" y="5251306"/>
            <a:ext cx="566853" cy="2230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rtl="0">
              <a:defRPr lang="ko-KR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ea typeface="맑은 고딕"/>
              </a:rPr>
              <a:t>등록</a:t>
            </a:r>
          </a:p>
        </p:txBody>
      </p:sp>
    </p:spTree>
    <p:extLst>
      <p:ext uri="{BB962C8B-B14F-4D97-AF65-F5344CB8AC3E}">
        <p14:creationId xmlns:p14="http://schemas.microsoft.com/office/powerpoint/2010/main" val="26827510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ea typeface="맑은 고딕"/>
              </a:rPr>
              <a:t>와이어 프레임 - 상품(풍선 &amp; 코스프레) </a:t>
            </a:r>
            <a:r>
              <a:rPr lang="ko-KR" altLang="en-US" dirty="0" err="1">
                <a:ea typeface="맑은 고딕"/>
              </a:rPr>
              <a:t>글수정</a:t>
            </a:r>
          </a:p>
        </p:txBody>
      </p:sp>
      <p:pic>
        <p:nvPicPr>
          <p:cNvPr id="7" name="그림 7">
            <a:extLst>
              <a:ext uri="{FF2B5EF4-FFF2-40B4-BE49-F238E27FC236}">
                <a16:creationId xmlns:a16="http://schemas.microsoft.com/office/drawing/2014/main" id="{8A0A8160-38D0-41F2-9779-A0B7375F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685075"/>
            <a:ext cx="6591300" cy="4392725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19D0689B-29D9-4AB9-ABB1-98A9BE551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0" y="1687202"/>
            <a:ext cx="6591300" cy="4388471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1D418FBC-82C2-436B-9C0C-6B4BC217A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50" y="1688052"/>
            <a:ext cx="6562725" cy="4386772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A5F495E9-FD4D-4F1F-9388-7A2F8044E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2250" y="1687629"/>
            <a:ext cx="6591300" cy="438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838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58712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장바구니 리스트</a:t>
            </a:r>
          </a:p>
        </p:txBody>
      </p:sp>
      <p:pic>
        <p:nvPicPr>
          <p:cNvPr id="6" name="그림 7">
            <a:extLst>
              <a:ext uri="{FF2B5EF4-FFF2-40B4-BE49-F238E27FC236}">
                <a16:creationId xmlns:a16="http://schemas.microsoft.com/office/drawing/2014/main" id="{493F821B-03F8-48CF-BB11-98FD9EAA1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637257"/>
            <a:ext cx="7000875" cy="460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399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문의하기 리스트</a:t>
            </a:r>
          </a:p>
        </p:txBody>
      </p:sp>
      <p:pic>
        <p:nvPicPr>
          <p:cNvPr id="6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1A64463F-6D8E-4336-89CA-405B89C91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90675"/>
            <a:ext cx="6705600" cy="4467225"/>
          </a:xfrm>
          <a:prstGeom prst="rect">
            <a:avLst/>
          </a:prstGeom>
        </p:spPr>
      </p:pic>
      <p:pic>
        <p:nvPicPr>
          <p:cNvPr id="8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52CF6508-66F0-48B8-B9C8-F14931220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749" y="1588063"/>
            <a:ext cx="10335657" cy="468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474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</a:t>
            </a:r>
            <a:r>
              <a:rPr lang="ko-KR" altLang="en-US" dirty="0" err="1">
                <a:ea typeface="맑은 고딕"/>
              </a:rPr>
              <a:t>문의글</a:t>
            </a:r>
            <a:r>
              <a:rPr lang="ko-KR" altLang="en-US" dirty="0">
                <a:ea typeface="맑은 고딕"/>
              </a:rPr>
              <a:t> 보기</a:t>
            </a:r>
          </a:p>
        </p:txBody>
      </p:sp>
      <p:pic>
        <p:nvPicPr>
          <p:cNvPr id="6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1A64463F-6D8E-4336-89CA-405B89C91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90675"/>
            <a:ext cx="6705600" cy="4467225"/>
          </a:xfrm>
          <a:prstGeom prst="rect">
            <a:avLst/>
          </a:prstGeom>
        </p:spPr>
      </p:pic>
      <p:pic>
        <p:nvPicPr>
          <p:cNvPr id="3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19DC267-F4FC-4985-B05A-934390164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175" y="1594496"/>
            <a:ext cx="6705600" cy="4488159"/>
          </a:xfrm>
          <a:prstGeom prst="rect">
            <a:avLst/>
          </a:prstGeom>
        </p:spPr>
      </p:pic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E0C6FF-1AA8-47C6-985D-61A4731D3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135" y="1517442"/>
            <a:ext cx="10491730" cy="460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777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</a:t>
            </a:r>
            <a:r>
              <a:rPr lang="ko-KR" altLang="en-US" dirty="0" err="1">
                <a:ea typeface="맑은 고딕"/>
              </a:rPr>
              <a:t>문의글</a:t>
            </a:r>
            <a:r>
              <a:rPr lang="ko-KR" altLang="en-US" dirty="0">
                <a:ea typeface="맑은 고딕"/>
              </a:rPr>
              <a:t> 등록</a:t>
            </a:r>
          </a:p>
        </p:txBody>
      </p:sp>
      <p:pic>
        <p:nvPicPr>
          <p:cNvPr id="5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FB3C99F-2775-40FD-A116-1C50AFA1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40" y="1756276"/>
            <a:ext cx="11483248" cy="396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757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</a:t>
            </a:r>
            <a:r>
              <a:rPr lang="ko-KR" altLang="en-US" dirty="0" err="1">
                <a:ea typeface="맑은 고딕"/>
              </a:rPr>
              <a:t>문의글</a:t>
            </a:r>
            <a:r>
              <a:rPr lang="ko-KR" altLang="en-US" dirty="0">
                <a:ea typeface="맑은 고딕"/>
              </a:rPr>
              <a:t> 수정</a:t>
            </a:r>
          </a:p>
        </p:txBody>
      </p:sp>
      <p:pic>
        <p:nvPicPr>
          <p:cNvPr id="7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87B3B2F-FC35-4670-8B02-8DECCC1C5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388" y="1909962"/>
            <a:ext cx="8637224" cy="379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59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소요 자원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5800945"/>
              </p:ext>
            </p:extLst>
          </p:nvPr>
        </p:nvGraphicFramePr>
        <p:xfrm>
          <a:off x="1258959" y="1847459"/>
          <a:ext cx="9674082" cy="3610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4694">
                  <a:extLst>
                    <a:ext uri="{9D8B030D-6E8A-4147-A177-3AD203B41FA5}">
                      <a16:colId xmlns:a16="http://schemas.microsoft.com/office/drawing/2014/main" val="546858292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318372064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004842960"/>
                    </a:ext>
                  </a:extLst>
                </a:gridCol>
              </a:tblGrid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자원종류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버전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084672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라이브러리 </a:t>
                      </a:r>
                      <a:r>
                        <a:rPr lang="ko-KR" altLang="en-US" dirty="0" err="1"/>
                        <a:t>jar</a:t>
                      </a:r>
                      <a:r>
                        <a:rPr lang="ko-KR" altLang="en-US" dirty="0"/>
                        <a:t> 파일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cos.jar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3284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라이브러리 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jar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 파일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jstl-1.2.jar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4881575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라이브러리 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jar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 파일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ojdbc6.jar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89167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i="0" u="none" strike="noStrike" noProof="0" dirty="0">
                          <a:latin typeface="Tw Cen MT"/>
                        </a:rPr>
                        <a:t>라이브러리 </a:t>
                      </a:r>
                      <a:r>
                        <a:rPr lang="en-US" altLang="ko-KR" sz="1800" b="0" i="0" u="none" strike="noStrike" noProof="0" dirty="0">
                          <a:latin typeface="Tw Cen MT"/>
                        </a:rPr>
                        <a:t>jar</a:t>
                      </a:r>
                      <a:r>
                        <a:rPr lang="ko-KR" altLang="en-US" sz="1800" b="0" i="0" u="none" strike="noStrike" noProof="0" dirty="0">
                          <a:latin typeface="Tw Cen MT"/>
                        </a:rPr>
                        <a:t> 파일</a:t>
                      </a:r>
                      <a:endParaRPr lang="en-US" sz="1800" b="0" i="0" u="none" strike="noStrike" noProof="0" dirty="0">
                        <a:latin typeface="Tw Cen M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pageObject.jar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048848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라이브러리 </a:t>
                      </a:r>
                      <a:r>
                        <a:rPr lang="ko-KR" sz="1800" b="0" i="0" u="none" strike="noStrike" noProof="0" dirty="0" err="1">
                          <a:latin typeface="맑은 고딕"/>
                          <a:ea typeface="맑은 고딕"/>
                        </a:rPr>
                        <a:t>jar</a:t>
                      </a:r>
                      <a:r>
                        <a:rPr lang="ko-KR" sz="1800" b="0" i="0" u="none" strike="noStrike" noProof="0" dirty="0">
                          <a:latin typeface="맑은 고딕"/>
                          <a:ea typeface="맑은 고딕"/>
                        </a:rPr>
                        <a:t> 파일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sitemesh-2.4.2.jar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82088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i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7005744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i="1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i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496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0651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</a:t>
            </a:r>
            <a:r>
              <a:rPr lang="ko-KR" altLang="en-US" dirty="0" err="1">
                <a:ea typeface="맑은 고딕"/>
              </a:rPr>
              <a:t>문의글</a:t>
            </a:r>
            <a:r>
              <a:rPr lang="ko-KR" altLang="en-US" dirty="0">
                <a:ea typeface="맑은 고딕"/>
              </a:rPr>
              <a:t> 답변등록</a:t>
            </a:r>
          </a:p>
        </p:txBody>
      </p:sp>
      <p:pic>
        <p:nvPicPr>
          <p:cNvPr id="7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87B3B2F-FC35-4670-8B02-8DECCC1C5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388" y="1909962"/>
            <a:ext cx="8637224" cy="3790894"/>
          </a:xfrm>
          <a:prstGeom prst="rect">
            <a:avLst/>
          </a:prstGeom>
        </p:spPr>
      </p:pic>
      <p:pic>
        <p:nvPicPr>
          <p:cNvPr id="3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70BB909-FB49-4AF8-8C6A-9841FC525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352" y="1843970"/>
            <a:ext cx="9931706" cy="389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7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회원관리 리스트</a:t>
            </a:r>
          </a:p>
        </p:txBody>
      </p:sp>
      <p:pic>
        <p:nvPicPr>
          <p:cNvPr id="7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575B56DC-D9C9-4CE8-80C0-D1DF591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87535"/>
            <a:ext cx="6534150" cy="431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035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회원관리 정보보기</a:t>
            </a:r>
          </a:p>
        </p:txBody>
      </p:sp>
      <p:pic>
        <p:nvPicPr>
          <p:cNvPr id="7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575B56DC-D9C9-4CE8-80C0-D1DF591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87535"/>
            <a:ext cx="6534150" cy="4311579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D9AEA869-8909-4248-AAC4-804DFC12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175" y="1584710"/>
            <a:ext cx="6534150" cy="441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702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회원관리 회원가입/등록</a:t>
            </a:r>
          </a:p>
        </p:txBody>
      </p:sp>
      <p:pic>
        <p:nvPicPr>
          <p:cNvPr id="7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575B56DC-D9C9-4CE8-80C0-D1DF591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87535"/>
            <a:ext cx="6534150" cy="4311579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D9AEA869-8909-4248-AAC4-804DFC12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175" y="1584710"/>
            <a:ext cx="6534150" cy="4412481"/>
          </a:xfrm>
          <a:prstGeom prst="rect">
            <a:avLst/>
          </a:prstGeom>
        </p:spPr>
      </p:pic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C817D1B-1205-4A9F-AC36-DC79C9212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1593229"/>
            <a:ext cx="6534150" cy="435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6942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등급관리 리스트</a:t>
            </a:r>
          </a:p>
        </p:txBody>
      </p:sp>
      <p:pic>
        <p:nvPicPr>
          <p:cNvPr id="7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575B56DC-D9C9-4CE8-80C0-D1DF591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87535"/>
            <a:ext cx="6534150" cy="4311579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D9AEA869-8909-4248-AAC4-804DFC12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175" y="1584710"/>
            <a:ext cx="6534150" cy="4412481"/>
          </a:xfrm>
          <a:prstGeom prst="rect">
            <a:avLst/>
          </a:prstGeom>
        </p:spPr>
      </p:pic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C817D1B-1205-4A9F-AC36-DC79C9212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1593229"/>
            <a:ext cx="6534150" cy="4357342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B7527D12-C1AD-4941-9200-A1BF11415F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4175" y="1592379"/>
            <a:ext cx="6534150" cy="4359041"/>
          </a:xfrm>
          <a:prstGeom prst="rect">
            <a:avLst/>
          </a:prstGeom>
        </p:spPr>
      </p:pic>
      <p:pic>
        <p:nvPicPr>
          <p:cNvPr id="6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310115DE-919E-481B-8C0D-38E13AA569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4175" y="1592239"/>
            <a:ext cx="6534150" cy="430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0732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A4827-9136-4A41-AAD8-41B426A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568071"/>
            <a:ext cx="11191875" cy="960120"/>
          </a:xfrm>
        </p:spPr>
        <p:txBody>
          <a:bodyPr>
            <a:normAutofit/>
          </a:bodyPr>
          <a:lstStyle/>
          <a:p>
            <a:r>
              <a:rPr lang="ko-KR" altLang="en-US" dirty="0">
                <a:ea typeface="맑은 고딕"/>
              </a:rPr>
              <a:t>와이어 프레임 - 로그인 화면</a:t>
            </a:r>
          </a:p>
        </p:txBody>
      </p:sp>
      <p:pic>
        <p:nvPicPr>
          <p:cNvPr id="7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575B56DC-D9C9-4CE8-80C0-D1DF591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1587535"/>
            <a:ext cx="6534150" cy="4311579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D9AEA869-8909-4248-AAC4-804DFC127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175" y="1584710"/>
            <a:ext cx="6534150" cy="4412481"/>
          </a:xfrm>
          <a:prstGeom prst="rect">
            <a:avLst/>
          </a:prstGeom>
        </p:spPr>
      </p:pic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C817D1B-1205-4A9F-AC36-DC79C9212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1593229"/>
            <a:ext cx="6534150" cy="4357342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B7527D12-C1AD-4941-9200-A1BF11415F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4175" y="1592379"/>
            <a:ext cx="6534150" cy="4359041"/>
          </a:xfrm>
          <a:prstGeom prst="rect">
            <a:avLst/>
          </a:prstGeom>
        </p:spPr>
      </p:pic>
      <p:pic>
        <p:nvPicPr>
          <p:cNvPr id="6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310115DE-919E-481B-8C0D-38E13AA569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4175" y="1592239"/>
            <a:ext cx="6534150" cy="4302172"/>
          </a:xfrm>
          <a:prstGeom prst="rect">
            <a:avLst/>
          </a:prstGeom>
        </p:spPr>
      </p:pic>
      <p:pic>
        <p:nvPicPr>
          <p:cNvPr id="8" name="그림 8">
            <a:extLst>
              <a:ext uri="{FF2B5EF4-FFF2-40B4-BE49-F238E27FC236}">
                <a16:creationId xmlns:a16="http://schemas.microsoft.com/office/drawing/2014/main" id="{AB44766C-D7DA-4EED-8E5F-B5E5395467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4175" y="1588791"/>
            <a:ext cx="6534150" cy="442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149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1759027" y="2915796"/>
            <a:ext cx="8738211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>
                <a:ea typeface="맑은 고딕"/>
              </a:rPr>
              <a:t>화면 캡처 및 기능 설명</a:t>
            </a:r>
          </a:p>
        </p:txBody>
      </p:sp>
    </p:spTree>
    <p:extLst>
      <p:ext uri="{BB962C8B-B14F-4D97-AF65-F5344CB8AC3E}">
        <p14:creationId xmlns:p14="http://schemas.microsoft.com/office/powerpoint/2010/main" val="8493012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공지사항 리스트</a:t>
            </a:r>
            <a:endParaRPr lang="ko-KR" altLang="en-US" sz="2800" b="1" dirty="0">
              <a:ea typeface="맑은 고딕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453C7E1-F04E-42C7-B310-4B512862FB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28" t="12027" r="1" b="10057"/>
          <a:stretch/>
        </p:blipFill>
        <p:spPr bwMode="auto">
          <a:xfrm>
            <a:off x="1394732" y="1673791"/>
            <a:ext cx="8942083" cy="384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2">
            <a:extLst>
              <a:ext uri="{FF2B5EF4-FFF2-40B4-BE49-F238E27FC236}">
                <a16:creationId xmlns:a16="http://schemas.microsoft.com/office/drawing/2014/main" id="{F9AD6CA9-2F7C-4921-BF2A-75A5AA6CFC0D}"/>
              </a:ext>
            </a:extLst>
          </p:cNvPr>
          <p:cNvSpPr txBox="1"/>
          <p:nvPr/>
        </p:nvSpPr>
        <p:spPr>
          <a:xfrm>
            <a:off x="4005422" y="3760649"/>
            <a:ext cx="40687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일반 사용자는 공지</a:t>
            </a:r>
            <a:r>
              <a:rPr lang="en-US" altLang="ko-KR" dirty="0"/>
              <a:t>,</a:t>
            </a:r>
            <a:r>
              <a:rPr lang="ko-KR" altLang="en-US" dirty="0"/>
              <a:t>이벤트 리스트만</a:t>
            </a:r>
            <a:endParaRPr lang="en-US" altLang="ko-KR" dirty="0"/>
          </a:p>
          <a:p>
            <a:r>
              <a:rPr lang="ko-KR" altLang="en-US" dirty="0"/>
              <a:t>볼 수 있다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제목 </a:t>
            </a:r>
            <a:r>
              <a:rPr lang="ko-KR" altLang="en-US" dirty="0" err="1"/>
              <a:t>클릭시</a:t>
            </a:r>
            <a:r>
              <a:rPr lang="ko-KR" altLang="en-US" dirty="0"/>
              <a:t> 해당 글로 이동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공지는 제목</a:t>
            </a:r>
            <a:r>
              <a:rPr lang="en-US" altLang="ko-KR" dirty="0"/>
              <a:t>, </a:t>
            </a:r>
            <a:r>
              <a:rPr lang="ko-KR" altLang="en-US" dirty="0"/>
              <a:t>등록일</a:t>
            </a:r>
            <a:r>
              <a:rPr lang="en-US" altLang="ko-KR" dirty="0"/>
              <a:t>, </a:t>
            </a:r>
            <a:r>
              <a:rPr lang="ko-KR" altLang="en-US" dirty="0"/>
              <a:t>작성자</a:t>
            </a:r>
            <a:endParaRPr lang="en-US" altLang="ko-KR" dirty="0"/>
          </a:p>
          <a:p>
            <a:r>
              <a:rPr lang="ko-KR" altLang="en-US" dirty="0"/>
              <a:t>이벤트는 제목</a:t>
            </a:r>
            <a:r>
              <a:rPr lang="en-US" altLang="ko-KR" dirty="0"/>
              <a:t>, </a:t>
            </a:r>
            <a:r>
              <a:rPr lang="ko-KR" altLang="en-US" dirty="0"/>
              <a:t>기간</a:t>
            </a:r>
            <a:r>
              <a:rPr lang="en-US" altLang="ko-KR" dirty="0"/>
              <a:t>, </a:t>
            </a:r>
            <a:r>
              <a:rPr lang="ko-KR" altLang="en-US" dirty="0"/>
              <a:t>등록일</a:t>
            </a:r>
            <a:r>
              <a:rPr lang="en-US" altLang="ko-KR" dirty="0"/>
              <a:t>, </a:t>
            </a:r>
            <a:r>
              <a:rPr lang="ko-KR" altLang="en-US" dirty="0"/>
              <a:t>작성자로</a:t>
            </a:r>
            <a:endParaRPr lang="en-US" altLang="ko-KR" dirty="0"/>
          </a:p>
          <a:p>
            <a:r>
              <a:rPr lang="ko-KR" altLang="en-US" dirty="0"/>
              <a:t>구성되어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94368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639300" cy="960120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공지사항 리스트 ( 관리자 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2956723-D62A-46B6-AC1C-AEDAD3DF58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94" t="11577" r="14" b="10238"/>
          <a:stretch/>
        </p:blipFill>
        <p:spPr bwMode="auto">
          <a:xfrm>
            <a:off x="1502228" y="1657350"/>
            <a:ext cx="9250135" cy="400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6A5F6280-714F-4026-A26B-522801FC1463}"/>
              </a:ext>
            </a:extLst>
          </p:cNvPr>
          <p:cNvSpPr txBox="1"/>
          <p:nvPr/>
        </p:nvSpPr>
        <p:spPr>
          <a:xfrm>
            <a:off x="7819505" y="3824950"/>
            <a:ext cx="37609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관리자는 공지</a:t>
            </a:r>
            <a:r>
              <a:rPr lang="en-US" altLang="ko-KR" dirty="0"/>
              <a:t>,</a:t>
            </a:r>
            <a:r>
              <a:rPr lang="ko-KR" altLang="en-US" dirty="0"/>
              <a:t>이벤트</a:t>
            </a:r>
            <a:r>
              <a:rPr lang="en-US" altLang="ko-KR" dirty="0"/>
              <a:t>,</a:t>
            </a:r>
            <a:r>
              <a:rPr lang="ko-KR" altLang="en-US" dirty="0" err="1"/>
              <a:t>예약이벤트</a:t>
            </a:r>
            <a:endParaRPr lang="en-US" altLang="ko-KR" dirty="0"/>
          </a:p>
          <a:p>
            <a:r>
              <a:rPr lang="ko-KR" altLang="en-US" dirty="0"/>
              <a:t>리스트를 볼 수 있다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제목 </a:t>
            </a:r>
            <a:r>
              <a:rPr lang="ko-KR" altLang="en-US" dirty="0" err="1"/>
              <a:t>클릭시</a:t>
            </a:r>
            <a:r>
              <a:rPr lang="ko-KR" altLang="en-US" dirty="0"/>
              <a:t> 해당 글로 이동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관리자는 </a:t>
            </a:r>
            <a:r>
              <a:rPr lang="ko-KR" altLang="en-US" dirty="0" err="1"/>
              <a:t>글등록</a:t>
            </a:r>
            <a:r>
              <a:rPr lang="ko-KR" altLang="en-US" dirty="0"/>
              <a:t> 버튼이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44090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639300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공지사항 등록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27C4CC6-EE3D-42AC-BE10-AA38C3F13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064" y="1646299"/>
            <a:ext cx="8759599" cy="3852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EA02A173-0717-4F39-9B13-51B6DFBF152B}"/>
              </a:ext>
            </a:extLst>
          </p:cNvPr>
          <p:cNvSpPr txBox="1"/>
          <p:nvPr/>
        </p:nvSpPr>
        <p:spPr>
          <a:xfrm>
            <a:off x="7043897" y="3744095"/>
            <a:ext cx="35557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분류로 공지</a:t>
            </a:r>
            <a:r>
              <a:rPr lang="en-US" altLang="ko-KR" dirty="0"/>
              <a:t>, </a:t>
            </a:r>
            <a:r>
              <a:rPr lang="ko-KR" altLang="en-US" dirty="0"/>
              <a:t>이벤트 </a:t>
            </a:r>
            <a:r>
              <a:rPr lang="ko-KR" altLang="en-US" dirty="0" err="1"/>
              <a:t>선택가능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제목은 </a:t>
            </a:r>
            <a:r>
              <a:rPr lang="en-US" altLang="ko-KR" dirty="0"/>
              <a:t>4~100</a:t>
            </a:r>
            <a:r>
              <a:rPr lang="ko-KR" altLang="en-US" dirty="0"/>
              <a:t>자 이내 작성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내용은 </a:t>
            </a:r>
            <a:r>
              <a:rPr lang="en-US" altLang="ko-KR" dirty="0"/>
              <a:t>2000</a:t>
            </a:r>
            <a:r>
              <a:rPr lang="ko-KR" altLang="en-US" dirty="0"/>
              <a:t>자 이내 작성</a:t>
            </a:r>
            <a:endParaRPr lang="en-US" altLang="ko-KR" dirty="0"/>
          </a:p>
          <a:p>
            <a:r>
              <a:rPr lang="en-US" altLang="ko-KR" dirty="0"/>
              <a:t>4.</a:t>
            </a:r>
            <a:r>
              <a:rPr lang="ko-KR" altLang="en-US" dirty="0"/>
              <a:t>시작</a:t>
            </a:r>
            <a:r>
              <a:rPr lang="en-US" altLang="ko-KR" dirty="0"/>
              <a:t>,</a:t>
            </a:r>
            <a:r>
              <a:rPr lang="ko-KR" altLang="en-US" dirty="0"/>
              <a:t>종료일 </a:t>
            </a:r>
            <a:r>
              <a:rPr lang="ko-KR" altLang="en-US" dirty="0" err="1"/>
              <a:t>클릭시</a:t>
            </a:r>
            <a:r>
              <a:rPr lang="ko-KR" altLang="en-US" dirty="0"/>
              <a:t> </a:t>
            </a:r>
            <a:r>
              <a:rPr lang="ko-KR" altLang="en-US" dirty="0" err="1"/>
              <a:t>달력뜸</a:t>
            </a:r>
            <a:endParaRPr lang="en-US" altLang="ko-KR" dirty="0"/>
          </a:p>
          <a:p>
            <a:r>
              <a:rPr lang="en-US" altLang="ko-KR" dirty="0"/>
              <a:t>5.</a:t>
            </a:r>
            <a:r>
              <a:rPr lang="ko-KR" altLang="en-US" dirty="0" err="1"/>
              <a:t>등록시</a:t>
            </a:r>
            <a:r>
              <a:rPr lang="ko-KR" altLang="en-US" dirty="0"/>
              <a:t> 리스트로 이동</a:t>
            </a:r>
            <a:endParaRPr lang="en-US" altLang="ko-KR" dirty="0"/>
          </a:p>
          <a:p>
            <a:r>
              <a:rPr lang="en-US" altLang="ko-KR" dirty="0"/>
              <a:t>6.</a:t>
            </a:r>
            <a:r>
              <a:rPr lang="ko-KR" altLang="en-US" dirty="0"/>
              <a:t>관리자로 </a:t>
            </a:r>
            <a:r>
              <a:rPr lang="ko-KR" altLang="en-US" dirty="0" err="1"/>
              <a:t>로그인시</a:t>
            </a:r>
            <a:r>
              <a:rPr lang="ko-KR" altLang="en-US" dirty="0"/>
              <a:t> </a:t>
            </a:r>
            <a:r>
              <a:rPr lang="ko-KR" altLang="en-US" dirty="0" err="1"/>
              <a:t>글등록</a:t>
            </a:r>
            <a:r>
              <a:rPr lang="ko-KR" altLang="en-US" dirty="0"/>
              <a:t> 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11434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소요 자원</a:t>
            </a: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8188802"/>
              </p:ext>
            </p:extLst>
          </p:nvPr>
        </p:nvGraphicFramePr>
        <p:xfrm>
          <a:off x="1258959" y="1847459"/>
          <a:ext cx="9674082" cy="3610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4694">
                  <a:extLst>
                    <a:ext uri="{9D8B030D-6E8A-4147-A177-3AD203B41FA5}">
                      <a16:colId xmlns:a16="http://schemas.microsoft.com/office/drawing/2014/main" val="546858292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318372064"/>
                    </a:ext>
                  </a:extLst>
                </a:gridCol>
                <a:gridCol w="3224694">
                  <a:extLst>
                    <a:ext uri="{9D8B030D-6E8A-4147-A177-3AD203B41FA5}">
                      <a16:colId xmlns:a16="http://schemas.microsoft.com/office/drawing/2014/main" val="3004842960"/>
                    </a:ext>
                  </a:extLst>
                </a:gridCol>
              </a:tblGrid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자원종류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버전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084672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하드웨어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CPU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Intel® core™</a:t>
                      </a:r>
                      <a:r>
                        <a:rPr lang="en-US" altLang="ko-KR" baseline="0" dirty="0"/>
                        <a:t> i5-3550 3.30GHz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3284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하드웨어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RAM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8.00GB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4881575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소프트웨어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Windows 10 Pro 64bit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89167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하드웨어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그래픽카드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GeForce GTX 760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0488480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8208876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7005744"/>
                  </a:ext>
                </a:extLst>
              </a:tr>
              <a:tr h="4513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496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536217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639300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공지사항 </a:t>
            </a:r>
            <a:r>
              <a:rPr lang="ko-KR" altLang="en-US" sz="3600" dirty="0" err="1">
                <a:ea typeface="맑은 고딕"/>
              </a:rPr>
              <a:t>글보기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D62158A-D71F-4C39-A864-07E216A40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54" y="1464973"/>
            <a:ext cx="10872107" cy="4756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7138301A-68BD-4ABE-8C70-63B2218F5166}"/>
              </a:ext>
            </a:extLst>
          </p:cNvPr>
          <p:cNvSpPr txBox="1"/>
          <p:nvPr/>
        </p:nvSpPr>
        <p:spPr>
          <a:xfrm>
            <a:off x="6767673" y="3950136"/>
            <a:ext cx="45304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관리자로 </a:t>
            </a:r>
            <a:r>
              <a:rPr lang="ko-KR" altLang="en-US" dirty="0" err="1"/>
              <a:t>로그인시</a:t>
            </a:r>
            <a:r>
              <a:rPr lang="ko-KR" altLang="en-US" dirty="0"/>
              <a:t> 수정</a:t>
            </a:r>
            <a:r>
              <a:rPr lang="en-US" altLang="ko-KR" dirty="0"/>
              <a:t>, </a:t>
            </a:r>
            <a:r>
              <a:rPr lang="ko-KR" altLang="en-US" dirty="0"/>
              <a:t>삭제 가능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리스트 </a:t>
            </a:r>
            <a:r>
              <a:rPr lang="ko-KR" altLang="en-US" dirty="0" err="1"/>
              <a:t>클릭시</a:t>
            </a:r>
            <a:r>
              <a:rPr lang="ko-KR" altLang="en-US" dirty="0"/>
              <a:t> 리스트로 이동</a:t>
            </a:r>
            <a:endParaRPr lang="en-US" altLang="ko-KR" dirty="0"/>
          </a:p>
          <a:p>
            <a:r>
              <a:rPr lang="en-US" altLang="ko-KR" dirty="0"/>
              <a:t>4.</a:t>
            </a:r>
            <a:r>
              <a:rPr lang="ko-KR" altLang="en-US" dirty="0" err="1"/>
              <a:t>글보기는</a:t>
            </a:r>
            <a:r>
              <a:rPr lang="ko-KR" altLang="en-US" dirty="0"/>
              <a:t> 제목</a:t>
            </a:r>
            <a:r>
              <a:rPr lang="en-US" altLang="ko-KR" dirty="0"/>
              <a:t>, </a:t>
            </a:r>
            <a:r>
              <a:rPr lang="ko-KR" altLang="en-US" dirty="0"/>
              <a:t>내용</a:t>
            </a:r>
            <a:r>
              <a:rPr lang="en-US" altLang="ko-KR" dirty="0"/>
              <a:t>, </a:t>
            </a:r>
            <a:r>
              <a:rPr lang="ko-KR" altLang="en-US" dirty="0"/>
              <a:t>기간</a:t>
            </a:r>
            <a:r>
              <a:rPr lang="en-US" altLang="ko-KR" dirty="0"/>
              <a:t>, </a:t>
            </a:r>
            <a:r>
              <a:rPr lang="ko-KR" altLang="en-US" dirty="0" err="1"/>
              <a:t>등록일로</a:t>
            </a:r>
            <a:r>
              <a:rPr lang="ko-KR" altLang="en-US" dirty="0"/>
              <a:t> 구성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649707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639300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공지사항 </a:t>
            </a:r>
            <a:r>
              <a:rPr lang="ko-KR" altLang="en-US" sz="3600" dirty="0" err="1">
                <a:ea typeface="맑은 고딕"/>
              </a:rPr>
              <a:t>글수정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5AC6E85-76AA-4089-B633-C6A184850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26" y="1278113"/>
            <a:ext cx="11157912" cy="4924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DB3EB25C-0287-412D-A423-8D17FB466187}"/>
              </a:ext>
            </a:extLst>
          </p:cNvPr>
          <p:cNvSpPr txBox="1"/>
          <p:nvPr/>
        </p:nvSpPr>
        <p:spPr>
          <a:xfrm>
            <a:off x="7024848" y="3740586"/>
            <a:ext cx="34916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관리자로 </a:t>
            </a:r>
            <a:r>
              <a:rPr lang="ko-KR" altLang="en-US" dirty="0" err="1"/>
              <a:t>로그인시</a:t>
            </a:r>
            <a:r>
              <a:rPr lang="ko-KR" altLang="en-US" dirty="0"/>
              <a:t> </a:t>
            </a:r>
            <a:r>
              <a:rPr lang="ko-KR" altLang="en-US" dirty="0" err="1"/>
              <a:t>수정가능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 err="1"/>
              <a:t>새로고침시</a:t>
            </a:r>
            <a:r>
              <a:rPr lang="ko-KR" altLang="en-US" dirty="0"/>
              <a:t> </a:t>
            </a:r>
            <a:r>
              <a:rPr lang="ko-KR" altLang="en-US" dirty="0" err="1"/>
              <a:t>수정전으로</a:t>
            </a:r>
            <a:r>
              <a:rPr lang="ko-KR" altLang="en-US" dirty="0"/>
              <a:t> 돌아감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시작</a:t>
            </a:r>
            <a:r>
              <a:rPr lang="en-US" altLang="ko-KR" dirty="0"/>
              <a:t>,</a:t>
            </a:r>
            <a:r>
              <a:rPr lang="ko-KR" altLang="en-US" dirty="0"/>
              <a:t>종료일 </a:t>
            </a:r>
            <a:r>
              <a:rPr lang="ko-KR" altLang="en-US" dirty="0" err="1"/>
              <a:t>클릭시</a:t>
            </a:r>
            <a:r>
              <a:rPr lang="ko-KR" altLang="en-US" dirty="0"/>
              <a:t> </a:t>
            </a:r>
            <a:r>
              <a:rPr lang="ko-KR" altLang="en-US" dirty="0" err="1"/>
              <a:t>달력뜸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112488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988167" cy="960120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리스트 (풍선 리스트)</a:t>
            </a: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AB749913-35C8-46BE-87A8-013DA0746E77}"/>
              </a:ext>
            </a:extLst>
          </p:cNvPr>
          <p:cNvCxnSpPr/>
          <p:nvPr/>
        </p:nvCxnSpPr>
        <p:spPr>
          <a:xfrm flipH="1">
            <a:off x="3909152" y="2347508"/>
            <a:ext cx="4667477" cy="238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621731A-BFCE-48F2-9DCF-A1A642569046}"/>
              </a:ext>
            </a:extLst>
          </p:cNvPr>
          <p:cNvSpPr/>
          <p:nvPr/>
        </p:nvSpPr>
        <p:spPr>
          <a:xfrm>
            <a:off x="8609338" y="1976265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카테고리클릭시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종류의 풍선 페이지로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넘어감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.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0689811-F389-4980-A480-C79BA7930790}"/>
              </a:ext>
            </a:extLst>
          </p:cNvPr>
          <p:cNvCxnSpPr>
            <a:cxnSpLocks/>
          </p:cNvCxnSpPr>
          <p:nvPr/>
        </p:nvCxnSpPr>
        <p:spPr>
          <a:xfrm flipH="1">
            <a:off x="6718452" y="3559363"/>
            <a:ext cx="2161140" cy="55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4AFBAD3-36F2-4650-AC81-E576EBC111E9}"/>
              </a:ext>
            </a:extLst>
          </p:cNvPr>
          <p:cNvSpPr/>
          <p:nvPr/>
        </p:nvSpPr>
        <p:spPr>
          <a:xfrm>
            <a:off x="8912301" y="3160578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이미지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상품의 정보보기로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넘어감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422503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758649" cy="960120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리스트 </a:t>
            </a:r>
            <a:r>
              <a:rPr lang="ko-KR" sz="3600" dirty="0">
                <a:ea typeface="+mj-lt"/>
                <a:cs typeface="+mj-lt"/>
              </a:rPr>
              <a:t>(풍선 리스트)</a:t>
            </a:r>
            <a:endParaRPr lang="ko-KR" altLang="en-US" sz="3600" dirty="0" err="1">
              <a:ea typeface="맑은 고딕"/>
            </a:endParaRP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A8278EEA-2640-4D9D-B2BC-16BC17F12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0" y="1373207"/>
            <a:ext cx="8839199" cy="4781779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0D4E361-3658-425D-BCAF-4847F82C60DD}"/>
              </a:ext>
            </a:extLst>
          </p:cNvPr>
          <p:cNvCxnSpPr/>
          <p:nvPr/>
        </p:nvCxnSpPr>
        <p:spPr>
          <a:xfrm flipH="1">
            <a:off x="3266501" y="5569942"/>
            <a:ext cx="4667477" cy="238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5B0E242-0A72-42EB-BE3C-0D91DEE15F22}"/>
              </a:ext>
            </a:extLst>
          </p:cNvPr>
          <p:cNvSpPr/>
          <p:nvPr/>
        </p:nvSpPr>
        <p:spPr>
          <a:xfrm>
            <a:off x="7966687" y="5198699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새로고침버튼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페이지를 다시 접속한다. (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새로고침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효과)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7E58393-5260-4763-B95A-0BA0C0618891}"/>
              </a:ext>
            </a:extLst>
          </p:cNvPr>
          <p:cNvCxnSpPr/>
          <p:nvPr/>
        </p:nvCxnSpPr>
        <p:spPr>
          <a:xfrm>
            <a:off x="1911424" y="4697775"/>
            <a:ext cx="464546" cy="868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FEBB2E7-6C3E-48DD-8121-BA61DBBAB645}"/>
              </a:ext>
            </a:extLst>
          </p:cNvPr>
          <p:cNvSpPr/>
          <p:nvPr/>
        </p:nvSpPr>
        <p:spPr>
          <a:xfrm>
            <a:off x="282422" y="4005205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상품등록 버튼은 관리자만 볼 수 있으며,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상품등록 폼 화면으로 넘어간다.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D0056B6-F913-4611-BBB9-C0EFBA04D3B2}"/>
              </a:ext>
            </a:extLst>
          </p:cNvPr>
          <p:cNvCxnSpPr>
            <a:cxnSpLocks/>
          </p:cNvCxnSpPr>
          <p:nvPr/>
        </p:nvCxnSpPr>
        <p:spPr>
          <a:xfrm flipH="1">
            <a:off x="5442332" y="4091846"/>
            <a:ext cx="3024128" cy="12265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EE0DFDA-2293-4CD4-BB63-F0B7D308CDF3}"/>
              </a:ext>
            </a:extLst>
          </p:cNvPr>
          <p:cNvSpPr/>
          <p:nvPr/>
        </p:nvSpPr>
        <p:spPr>
          <a:xfrm>
            <a:off x="8187024" y="3546168"/>
            <a:ext cx="3653928" cy="10098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리스트 한페이지에 12개가 표시되며, 해당 개수를 초과하면 다음 페이지가 생성된다.</a:t>
            </a: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다음 페이지로 넘어간다.</a:t>
            </a:r>
          </a:p>
        </p:txBody>
      </p:sp>
    </p:spTree>
    <p:extLst>
      <p:ext uri="{BB962C8B-B14F-4D97-AF65-F5344CB8AC3E}">
        <p14:creationId xmlns:p14="http://schemas.microsoft.com/office/powerpoint/2010/main" val="34634064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10979685" cy="960120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리스트 </a:t>
            </a:r>
            <a:r>
              <a:rPr lang="ko-KR" sz="3600" dirty="0">
                <a:ea typeface="+mj-lt"/>
                <a:cs typeface="+mj-lt"/>
              </a:rPr>
              <a:t>(코스프레 의상 리스트)</a:t>
            </a:r>
            <a:endParaRPr lang="ko-KR" sz="3600" dirty="0">
              <a:ea typeface="맑은 고딕"/>
            </a:endParaRP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pic>
        <p:nvPicPr>
          <p:cNvPr id="6" name="그림 6">
            <a:extLst>
              <a:ext uri="{FF2B5EF4-FFF2-40B4-BE49-F238E27FC236}">
                <a16:creationId xmlns:a16="http://schemas.microsoft.com/office/drawing/2014/main" id="{F825D675-DD62-4235-90F4-0BEE82251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0" y="1345664"/>
            <a:ext cx="8380164" cy="4781779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B56297D-48C4-4D82-880F-F6F4B7D752D4}"/>
              </a:ext>
            </a:extLst>
          </p:cNvPr>
          <p:cNvCxnSpPr/>
          <p:nvPr/>
        </p:nvCxnSpPr>
        <p:spPr>
          <a:xfrm flipH="1">
            <a:off x="3697995" y="2292424"/>
            <a:ext cx="4667477" cy="238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1BEA73-EBF5-4464-A547-21107B2904D7}"/>
              </a:ext>
            </a:extLst>
          </p:cNvPr>
          <p:cNvSpPr/>
          <p:nvPr/>
        </p:nvSpPr>
        <p:spPr>
          <a:xfrm>
            <a:off x="8398181" y="1921181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카테고리클릭시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종류의 코스프레 의상 페이지로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넘어감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.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FB62E8F-D91F-4CBB-82DB-55275756716B}"/>
              </a:ext>
            </a:extLst>
          </p:cNvPr>
          <p:cNvCxnSpPr>
            <a:cxnSpLocks/>
          </p:cNvCxnSpPr>
          <p:nvPr/>
        </p:nvCxnSpPr>
        <p:spPr>
          <a:xfrm flipH="1">
            <a:off x="6507295" y="3504279"/>
            <a:ext cx="2161140" cy="55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A5C5732-2AB1-40EB-9DF8-CF543F683E80}"/>
              </a:ext>
            </a:extLst>
          </p:cNvPr>
          <p:cNvSpPr/>
          <p:nvPr/>
        </p:nvSpPr>
        <p:spPr>
          <a:xfrm>
            <a:off x="8701144" y="3105494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이미지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상품의 정보보기로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넘어감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60133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11053130" cy="960120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리스트 </a:t>
            </a:r>
            <a:r>
              <a:rPr lang="ko-KR" sz="3600" dirty="0">
                <a:ea typeface="+mj-lt"/>
                <a:cs typeface="+mj-lt"/>
              </a:rPr>
              <a:t>(코스프레 의상 리스트)</a:t>
            </a:r>
            <a:endParaRPr lang="ko-KR" altLang="en-US" sz="3600" dirty="0" err="1">
              <a:ea typeface="맑은 고딕"/>
            </a:endParaRP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A8278EEA-2640-4D9D-B2BC-16BC17F12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0" y="1373207"/>
            <a:ext cx="8839199" cy="4781779"/>
          </a:xfrm>
          <a:prstGeom prst="rect">
            <a:avLst/>
          </a:prstGeom>
        </p:spPr>
      </p:pic>
      <p:pic>
        <p:nvPicPr>
          <p:cNvPr id="5" name="그림 6">
            <a:extLst>
              <a:ext uri="{FF2B5EF4-FFF2-40B4-BE49-F238E27FC236}">
                <a16:creationId xmlns:a16="http://schemas.microsoft.com/office/drawing/2014/main" id="{292BA3CE-8D96-4591-B71C-1E54B8CA2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21" y="1373207"/>
            <a:ext cx="8839200" cy="4781779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0D4E361-3658-425D-BCAF-4847F82C60DD}"/>
              </a:ext>
            </a:extLst>
          </p:cNvPr>
          <p:cNvCxnSpPr/>
          <p:nvPr/>
        </p:nvCxnSpPr>
        <p:spPr>
          <a:xfrm flipH="1">
            <a:off x="3229778" y="5551581"/>
            <a:ext cx="4667477" cy="238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5B0E242-0A72-42EB-BE3C-0D91DEE15F22}"/>
              </a:ext>
            </a:extLst>
          </p:cNvPr>
          <p:cNvSpPr/>
          <p:nvPr/>
        </p:nvSpPr>
        <p:spPr>
          <a:xfrm>
            <a:off x="7929965" y="5180338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새로고침버튼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페이지를 다시 접속한다. (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새로고침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효과)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7E58393-5260-4763-B95A-0BA0C0618891}"/>
              </a:ext>
            </a:extLst>
          </p:cNvPr>
          <p:cNvCxnSpPr/>
          <p:nvPr/>
        </p:nvCxnSpPr>
        <p:spPr>
          <a:xfrm>
            <a:off x="1874702" y="4679414"/>
            <a:ext cx="464546" cy="8684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FEBB2E7-6C3E-48DD-8121-BA61DBBAB645}"/>
              </a:ext>
            </a:extLst>
          </p:cNvPr>
          <p:cNvSpPr/>
          <p:nvPr/>
        </p:nvSpPr>
        <p:spPr>
          <a:xfrm>
            <a:off x="245699" y="3986843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상품등록 버튼은 관리자만 볼 수 있으며,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상품등록 폼 화면으로 넘어간다.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CDB88D4-A37D-48C3-9C43-C43C8D026495}"/>
              </a:ext>
            </a:extLst>
          </p:cNvPr>
          <p:cNvCxnSpPr>
            <a:cxnSpLocks/>
          </p:cNvCxnSpPr>
          <p:nvPr/>
        </p:nvCxnSpPr>
        <p:spPr>
          <a:xfrm flipH="1">
            <a:off x="5304621" y="4036762"/>
            <a:ext cx="3024128" cy="12265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8EEA42A-B156-4B44-AA9F-004A45F3677E}"/>
              </a:ext>
            </a:extLst>
          </p:cNvPr>
          <p:cNvSpPr/>
          <p:nvPr/>
        </p:nvSpPr>
        <p:spPr>
          <a:xfrm>
            <a:off x="8049313" y="3491084"/>
            <a:ext cx="3653928" cy="10098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리스트 한페이지에 12개가 표시되며, 해당 개수를 초과하면 다음 페이지가 생성된다.</a:t>
            </a: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다음 페이지로 넘어간다.</a:t>
            </a:r>
          </a:p>
        </p:txBody>
      </p:sp>
    </p:spTree>
    <p:extLst>
      <p:ext uri="{BB962C8B-B14F-4D97-AF65-F5344CB8AC3E}">
        <p14:creationId xmlns:p14="http://schemas.microsoft.com/office/powerpoint/2010/main" val="7834729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11053130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정보</a:t>
            </a:r>
            <a:r>
              <a:rPr lang="ko-KR" altLang="en-US" sz="3600" dirty="0">
                <a:ea typeface="맑은 고딕"/>
                <a:cs typeface="+mj-lt"/>
              </a:rPr>
              <a:t> 보기</a:t>
            </a:r>
            <a:endParaRPr lang="ko-KR" sz="3600" dirty="0">
              <a:ea typeface="맑은 고딕"/>
            </a:endParaRP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A8278EEA-2640-4D9D-B2BC-16BC17F12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0" y="1373207"/>
            <a:ext cx="8839199" cy="4781779"/>
          </a:xfrm>
          <a:prstGeom prst="rect">
            <a:avLst/>
          </a:prstGeom>
        </p:spPr>
      </p:pic>
      <p:pic>
        <p:nvPicPr>
          <p:cNvPr id="5" name="그림 6">
            <a:extLst>
              <a:ext uri="{FF2B5EF4-FFF2-40B4-BE49-F238E27FC236}">
                <a16:creationId xmlns:a16="http://schemas.microsoft.com/office/drawing/2014/main" id="{292BA3CE-8D96-4591-B71C-1E54B8CA2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21" y="1373207"/>
            <a:ext cx="8839200" cy="4781779"/>
          </a:xfrm>
          <a:prstGeom prst="rect">
            <a:avLst/>
          </a:prstGeom>
        </p:spPr>
      </p:pic>
      <p:pic>
        <p:nvPicPr>
          <p:cNvPr id="7" name="그림 8">
            <a:extLst>
              <a:ext uri="{FF2B5EF4-FFF2-40B4-BE49-F238E27FC236}">
                <a16:creationId xmlns:a16="http://schemas.microsoft.com/office/drawing/2014/main" id="{AA6D5549-15BC-41CF-863F-BFB3582E5B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821" y="1373207"/>
            <a:ext cx="8839200" cy="4781779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0D4E361-3658-425D-BCAF-4847F82C60DD}"/>
              </a:ext>
            </a:extLst>
          </p:cNvPr>
          <p:cNvCxnSpPr/>
          <p:nvPr/>
        </p:nvCxnSpPr>
        <p:spPr>
          <a:xfrm flipH="1">
            <a:off x="6929610" y="2613750"/>
            <a:ext cx="2601815" cy="238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5B0E242-0A72-42EB-BE3C-0D91DEE15F22}"/>
              </a:ext>
            </a:extLst>
          </p:cNvPr>
          <p:cNvSpPr/>
          <p:nvPr/>
        </p:nvSpPr>
        <p:spPr>
          <a:xfrm>
            <a:off x="9325434" y="2325133"/>
            <a:ext cx="2524700" cy="58756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상품에 대한 정보가 나온다.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6AE6F5E-D1BF-4A1D-B2B8-D542B78615E5}"/>
              </a:ext>
            </a:extLst>
          </p:cNvPr>
          <p:cNvSpPr/>
          <p:nvPr/>
        </p:nvSpPr>
        <p:spPr>
          <a:xfrm>
            <a:off x="2361282" y="1906836"/>
            <a:ext cx="4516915" cy="17076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6C161DF-F224-4340-BB71-E90FF0E1B48F}"/>
              </a:ext>
            </a:extLst>
          </p:cNvPr>
          <p:cNvCxnSpPr>
            <a:cxnSpLocks/>
          </p:cNvCxnSpPr>
          <p:nvPr/>
        </p:nvCxnSpPr>
        <p:spPr>
          <a:xfrm flipH="1">
            <a:off x="6929609" y="3733799"/>
            <a:ext cx="1123719" cy="1248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DFA4DD4-DDE8-415F-8F36-1CB34AB1022F}"/>
              </a:ext>
            </a:extLst>
          </p:cNvPr>
          <p:cNvSpPr/>
          <p:nvPr/>
        </p:nvSpPr>
        <p:spPr>
          <a:xfrm>
            <a:off x="7994229" y="3243205"/>
            <a:ext cx="3249977" cy="10098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직접 수량을 입력하거나 화살표로 수량을 늘리고 줄일 수 있으며, 수량에 따라 총 상품금액이 계산되어 나온다.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AABBEEC-1278-421E-ABCD-C4124FE215B2}"/>
              </a:ext>
            </a:extLst>
          </p:cNvPr>
          <p:cNvCxnSpPr>
            <a:cxnSpLocks/>
          </p:cNvCxnSpPr>
          <p:nvPr/>
        </p:nvCxnSpPr>
        <p:spPr>
          <a:xfrm>
            <a:off x="1434026" y="4339727"/>
            <a:ext cx="1254087" cy="235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D15CDCC-77A9-4E0C-9A63-91E219F0A9AB}"/>
              </a:ext>
            </a:extLst>
          </p:cNvPr>
          <p:cNvSpPr/>
          <p:nvPr/>
        </p:nvSpPr>
        <p:spPr>
          <a:xfrm>
            <a:off x="153891" y="3610434"/>
            <a:ext cx="2800121" cy="73445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글수정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, 글삭제는 관리자한테만 보이며,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클릭시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해당 페이지로 이동한다.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0FF573A-AC05-4A54-B1C6-8A5B387AACED}"/>
              </a:ext>
            </a:extLst>
          </p:cNvPr>
          <p:cNvSpPr/>
          <p:nvPr/>
        </p:nvSpPr>
        <p:spPr>
          <a:xfrm>
            <a:off x="2792775" y="4468257"/>
            <a:ext cx="716096" cy="2937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81B7484-C7EF-4EDC-A4D7-E4C77D1B3812}"/>
              </a:ext>
            </a:extLst>
          </p:cNvPr>
          <p:cNvCxnSpPr>
            <a:cxnSpLocks/>
          </p:cNvCxnSpPr>
          <p:nvPr/>
        </p:nvCxnSpPr>
        <p:spPr>
          <a:xfrm flipH="1">
            <a:off x="6525655" y="5762738"/>
            <a:ext cx="1298153" cy="146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61F109F-0C85-46B4-B175-1BBEAEA8A4D2}"/>
              </a:ext>
            </a:extLst>
          </p:cNvPr>
          <p:cNvSpPr/>
          <p:nvPr/>
        </p:nvSpPr>
        <p:spPr>
          <a:xfrm>
            <a:off x="7819795" y="5419036"/>
            <a:ext cx="3213254" cy="58756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 설명이 담긴 이미지 파일이다.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B652C09-94D8-44DB-84E2-F3A44CA354EE}"/>
              </a:ext>
            </a:extLst>
          </p:cNvPr>
          <p:cNvCxnSpPr>
            <a:cxnSpLocks/>
          </p:cNvCxnSpPr>
          <p:nvPr/>
        </p:nvCxnSpPr>
        <p:spPr>
          <a:xfrm flipH="1">
            <a:off x="3881606" y="4615147"/>
            <a:ext cx="1298153" cy="146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564ADF5-5C44-4509-8C6A-357117FEE177}"/>
              </a:ext>
            </a:extLst>
          </p:cNvPr>
          <p:cNvSpPr/>
          <p:nvPr/>
        </p:nvSpPr>
        <p:spPr>
          <a:xfrm>
            <a:off x="5175747" y="4510144"/>
            <a:ext cx="2965373" cy="49576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클릭 시 이전페이지로 이동한다.</a:t>
            </a:r>
          </a:p>
        </p:txBody>
      </p:sp>
    </p:spTree>
    <p:extLst>
      <p:ext uri="{BB962C8B-B14F-4D97-AF65-F5344CB8AC3E}">
        <p14:creationId xmlns:p14="http://schemas.microsoft.com/office/powerpoint/2010/main" val="7065535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94761655-AD7F-4B69-8C8F-605BE033E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0" y="1373206"/>
            <a:ext cx="8765753" cy="47450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988167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등록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0689811-F389-4980-A480-C79BA7930790}"/>
              </a:ext>
            </a:extLst>
          </p:cNvPr>
          <p:cNvCxnSpPr>
            <a:cxnSpLocks/>
          </p:cNvCxnSpPr>
          <p:nvPr/>
        </p:nvCxnSpPr>
        <p:spPr>
          <a:xfrm flipH="1">
            <a:off x="7507995" y="2439314"/>
            <a:ext cx="2161140" cy="55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4AFBAD3-36F2-4650-AC81-E576EBC111E9}"/>
              </a:ext>
            </a:extLst>
          </p:cNvPr>
          <p:cNvSpPr/>
          <p:nvPr/>
        </p:nvSpPr>
        <p:spPr>
          <a:xfrm>
            <a:off x="8673602" y="2132337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상품명 : 2 ~ 30자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가격 : 1 ~ 9 자리 수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수량 : 1 ~ 9 자리  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02F3E4-3351-4D53-88CA-2721D4CEC09B}"/>
              </a:ext>
            </a:extLst>
          </p:cNvPr>
          <p:cNvSpPr/>
          <p:nvPr/>
        </p:nvSpPr>
        <p:spPr>
          <a:xfrm>
            <a:off x="2443909" y="2329148"/>
            <a:ext cx="5031035" cy="624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B47DAE7-6BB9-4D7F-A0EA-66BAEE440FA2}"/>
              </a:ext>
            </a:extLst>
          </p:cNvPr>
          <p:cNvCxnSpPr>
            <a:cxnSpLocks/>
          </p:cNvCxnSpPr>
          <p:nvPr/>
        </p:nvCxnSpPr>
        <p:spPr>
          <a:xfrm flipH="1" flipV="1">
            <a:off x="7608982" y="3197642"/>
            <a:ext cx="1206344" cy="2882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A560FBE-2F7C-40B6-8619-3C45375FBF1D}"/>
              </a:ext>
            </a:extLst>
          </p:cNvPr>
          <p:cNvSpPr/>
          <p:nvPr/>
        </p:nvSpPr>
        <p:spPr>
          <a:xfrm>
            <a:off x="8453264" y="3096312"/>
            <a:ext cx="3552940" cy="6610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상품의 종류를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디테일하게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입력한다.</a:t>
            </a: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Dropdown으로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여러가지 종류가 나온다.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65BD22-60AA-408F-9B67-5BC934E74726}"/>
              </a:ext>
            </a:extLst>
          </p:cNvPr>
          <p:cNvSpPr/>
          <p:nvPr/>
        </p:nvSpPr>
        <p:spPr>
          <a:xfrm>
            <a:off x="2443908" y="2953437"/>
            <a:ext cx="5031035" cy="2570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9D5F812-7427-4BA6-85EF-FA2AC7952353}"/>
              </a:ext>
            </a:extLst>
          </p:cNvPr>
          <p:cNvCxnSpPr>
            <a:cxnSpLocks/>
          </p:cNvCxnSpPr>
          <p:nvPr/>
        </p:nvCxnSpPr>
        <p:spPr>
          <a:xfrm flipV="1">
            <a:off x="2361278" y="3776027"/>
            <a:ext cx="620619" cy="5636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5266AA-1AB2-402B-8333-FD9E00ADEFCE}"/>
              </a:ext>
            </a:extLst>
          </p:cNvPr>
          <p:cNvSpPr/>
          <p:nvPr/>
        </p:nvSpPr>
        <p:spPr>
          <a:xfrm>
            <a:off x="2196028" y="3247220"/>
            <a:ext cx="1882048" cy="5141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CA78841-C2DF-4DF1-B5A6-F08D14B0621E}"/>
              </a:ext>
            </a:extLst>
          </p:cNvPr>
          <p:cNvSpPr/>
          <p:nvPr/>
        </p:nvSpPr>
        <p:spPr>
          <a:xfrm>
            <a:off x="254878" y="3977660"/>
            <a:ext cx="2790941" cy="881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 이미지와 상품설명 이미지를 등록할 수 있으며 필수로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입력해야한다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.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4AFB66F-BBB7-4DB4-B814-A8F1F217DAA8}"/>
              </a:ext>
            </a:extLst>
          </p:cNvPr>
          <p:cNvCxnSpPr>
            <a:cxnSpLocks/>
          </p:cNvCxnSpPr>
          <p:nvPr/>
        </p:nvCxnSpPr>
        <p:spPr>
          <a:xfrm flipH="1" flipV="1">
            <a:off x="5267897" y="3913737"/>
            <a:ext cx="1206344" cy="2882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89FAE31-FD6C-4DF9-ACC5-883126A87875}"/>
              </a:ext>
            </a:extLst>
          </p:cNvPr>
          <p:cNvSpPr/>
          <p:nvPr/>
        </p:nvSpPr>
        <p:spPr>
          <a:xfrm>
            <a:off x="4074059" y="4152094"/>
            <a:ext cx="3975252" cy="8354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등록 : 상품을 등록하고 리스트로 넘어간다.</a:t>
            </a:r>
          </a:p>
          <a:p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다시입력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: 새 등록 페이지로 이동한다.</a:t>
            </a:r>
          </a:p>
          <a:p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취소 : 이전 페이지로 돌아간다.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7EC5180-3F3D-4ABF-B9F6-400E858677EC}"/>
              </a:ext>
            </a:extLst>
          </p:cNvPr>
          <p:cNvSpPr/>
          <p:nvPr/>
        </p:nvSpPr>
        <p:spPr>
          <a:xfrm>
            <a:off x="4160702" y="3531822"/>
            <a:ext cx="1156771" cy="3029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2117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988167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상품 수정</a:t>
            </a: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E0B3BED5-6BCF-457E-892D-A420DCB0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61" y="1373207"/>
            <a:ext cx="8104741" cy="4754237"/>
          </a:xfrm>
          <a:prstGeom prst="rect">
            <a:avLst/>
          </a:prstGeom>
        </p:spPr>
      </p:pic>
      <p:pic>
        <p:nvPicPr>
          <p:cNvPr id="6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47BBCEB-9064-4986-BA35-CADEAC78B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0" y="1373207"/>
            <a:ext cx="8774934" cy="4754237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0689811-F389-4980-A480-C79BA7930790}"/>
              </a:ext>
            </a:extLst>
          </p:cNvPr>
          <p:cNvCxnSpPr>
            <a:cxnSpLocks/>
          </p:cNvCxnSpPr>
          <p:nvPr/>
        </p:nvCxnSpPr>
        <p:spPr>
          <a:xfrm flipH="1">
            <a:off x="7507995" y="2439314"/>
            <a:ext cx="2161140" cy="55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4AFBAD3-36F2-4650-AC81-E576EBC111E9}"/>
              </a:ext>
            </a:extLst>
          </p:cNvPr>
          <p:cNvSpPr/>
          <p:nvPr/>
        </p:nvSpPr>
        <p:spPr>
          <a:xfrm>
            <a:off x="8673602" y="2132337"/>
            <a:ext cx="3176531" cy="69773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상품명 : 2 ~ 30자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가격 : 1 ~ 9 자리 수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수량 : 1 ~ 9 자리  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02F3E4-3351-4D53-88CA-2721D4CEC09B}"/>
              </a:ext>
            </a:extLst>
          </p:cNvPr>
          <p:cNvSpPr/>
          <p:nvPr/>
        </p:nvSpPr>
        <p:spPr>
          <a:xfrm>
            <a:off x="2443909" y="2329148"/>
            <a:ext cx="5031035" cy="624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B47DAE7-6BB9-4D7F-A0EA-66BAEE440FA2}"/>
              </a:ext>
            </a:extLst>
          </p:cNvPr>
          <p:cNvCxnSpPr>
            <a:cxnSpLocks/>
          </p:cNvCxnSpPr>
          <p:nvPr/>
        </p:nvCxnSpPr>
        <p:spPr>
          <a:xfrm flipH="1" flipV="1">
            <a:off x="7608982" y="3197642"/>
            <a:ext cx="1206344" cy="2882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A560FBE-2F7C-40B6-8619-3C45375FBF1D}"/>
              </a:ext>
            </a:extLst>
          </p:cNvPr>
          <p:cNvSpPr/>
          <p:nvPr/>
        </p:nvSpPr>
        <p:spPr>
          <a:xfrm>
            <a:off x="8453264" y="3096312"/>
            <a:ext cx="3552940" cy="6610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상품의 종류를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디테일하게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입력한다.</a:t>
            </a: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Dropdown으로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여러가지 종류가 나온다.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65BD22-60AA-408F-9B67-5BC934E74726}"/>
              </a:ext>
            </a:extLst>
          </p:cNvPr>
          <p:cNvSpPr/>
          <p:nvPr/>
        </p:nvSpPr>
        <p:spPr>
          <a:xfrm>
            <a:off x="2443908" y="2953437"/>
            <a:ext cx="5031035" cy="2570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9D5F812-7427-4BA6-85EF-FA2AC7952353}"/>
              </a:ext>
            </a:extLst>
          </p:cNvPr>
          <p:cNvCxnSpPr>
            <a:cxnSpLocks/>
          </p:cNvCxnSpPr>
          <p:nvPr/>
        </p:nvCxnSpPr>
        <p:spPr>
          <a:xfrm flipV="1">
            <a:off x="2361278" y="3776027"/>
            <a:ext cx="620619" cy="5636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5266AA-1AB2-402B-8333-FD9E00ADEFCE}"/>
              </a:ext>
            </a:extLst>
          </p:cNvPr>
          <p:cNvSpPr/>
          <p:nvPr/>
        </p:nvSpPr>
        <p:spPr>
          <a:xfrm>
            <a:off x="2196028" y="3247220"/>
            <a:ext cx="1882048" cy="5141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CA78841-C2DF-4DF1-B5A6-F08D14B0621E}"/>
              </a:ext>
            </a:extLst>
          </p:cNvPr>
          <p:cNvSpPr/>
          <p:nvPr/>
        </p:nvSpPr>
        <p:spPr>
          <a:xfrm>
            <a:off x="254878" y="3977660"/>
            <a:ext cx="2790941" cy="8813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수정할 파일을 업로드할 수 있으며, 수정이 필요치 않을 경우에는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안넣어도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된다.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4AFB66F-BBB7-4DB4-B814-A8F1F217DAA8}"/>
              </a:ext>
            </a:extLst>
          </p:cNvPr>
          <p:cNvCxnSpPr>
            <a:cxnSpLocks/>
          </p:cNvCxnSpPr>
          <p:nvPr/>
        </p:nvCxnSpPr>
        <p:spPr>
          <a:xfrm flipH="1" flipV="1">
            <a:off x="5267897" y="3913737"/>
            <a:ext cx="1206344" cy="2882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89FAE31-FD6C-4DF9-ACC5-883126A87875}"/>
              </a:ext>
            </a:extLst>
          </p:cNvPr>
          <p:cNvSpPr/>
          <p:nvPr/>
        </p:nvSpPr>
        <p:spPr>
          <a:xfrm>
            <a:off x="4074059" y="4152094"/>
            <a:ext cx="3975252" cy="8354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수정 : </a:t>
            </a:r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update가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되면서 해당 글보기로 이동.</a:t>
            </a:r>
            <a:endParaRPr lang="ko-KR" dirty="0">
              <a:solidFill>
                <a:schemeClr val="tx1"/>
              </a:solidFill>
            </a:endParaRPr>
          </a:p>
          <a:p>
            <a:r>
              <a:rPr lang="ko-KR" altLang="en-US" sz="1400" dirty="0" err="1">
                <a:solidFill>
                  <a:schemeClr val="tx1"/>
                </a:solidFill>
                <a:ea typeface="맑은 고딕"/>
              </a:rPr>
              <a:t>다시입력</a:t>
            </a:r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 : 새 수정페이지로 이동한다.</a:t>
            </a:r>
          </a:p>
          <a:p>
            <a:r>
              <a:rPr lang="ko-KR" altLang="en-US" sz="1400" dirty="0">
                <a:solidFill>
                  <a:schemeClr val="tx1"/>
                </a:solidFill>
                <a:ea typeface="맑은 고딕"/>
              </a:rPr>
              <a:t>취소 : 이전 페이지로 이동한다.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7EC5180-3F3D-4ABF-B9F6-400E858677EC}"/>
              </a:ext>
            </a:extLst>
          </p:cNvPr>
          <p:cNvSpPr/>
          <p:nvPr/>
        </p:nvSpPr>
        <p:spPr>
          <a:xfrm>
            <a:off x="4160702" y="3531822"/>
            <a:ext cx="1156771" cy="3029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77592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문의하기 리스트</a:t>
            </a:r>
            <a:endParaRPr lang="ko-KR" altLang="en-US" sz="2800" b="1" dirty="0">
              <a:ea typeface="맑은 고딕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595EB2B-8C95-4484-B935-452DDF96BCB6}"/>
              </a:ext>
            </a:extLst>
          </p:cNvPr>
          <p:cNvGrpSpPr/>
          <p:nvPr/>
        </p:nvGrpSpPr>
        <p:grpSpPr>
          <a:xfrm>
            <a:off x="47011" y="1250082"/>
            <a:ext cx="12144989" cy="4770172"/>
            <a:chOff x="47011" y="836949"/>
            <a:chExt cx="12144989" cy="477017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1F5BB91-3BC6-46E5-AA9D-1672565B75F8}"/>
                </a:ext>
              </a:extLst>
            </p:cNvPr>
            <p:cNvSpPr/>
            <p:nvPr/>
          </p:nvSpPr>
          <p:spPr>
            <a:xfrm>
              <a:off x="2143275" y="858200"/>
              <a:ext cx="1723549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일반사용자</a:t>
              </a:r>
              <a:endPara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8D00E1C-EF8F-4CAA-B986-0E2D8379647C}"/>
                </a:ext>
              </a:extLst>
            </p:cNvPr>
            <p:cNvSpPr/>
            <p:nvPr/>
          </p:nvSpPr>
          <p:spPr>
            <a:xfrm>
              <a:off x="8314665" y="836949"/>
              <a:ext cx="110799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관리자</a:t>
              </a:r>
              <a:endPara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386894B4-272F-4B45-A87D-2C73D8C0F1F4}"/>
                </a:ext>
              </a:extLst>
            </p:cNvPr>
            <p:cNvSpPr txBox="1"/>
            <p:nvPr/>
          </p:nvSpPr>
          <p:spPr>
            <a:xfrm>
              <a:off x="317916" y="5083901"/>
              <a:ext cx="56110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일반사용자는 본인이 등록한 글을 볼 수 있다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문의하기를 클릭 후 문의를 등록할 수 있다</a:t>
              </a:r>
              <a:r>
                <a:rPr lang="en-US" altLang="ko-KR" sz="1400" dirty="0"/>
                <a:t>.</a:t>
              </a:r>
              <a:endParaRPr lang="ko-KR" altLang="en-US" sz="1400" dirty="0"/>
            </a:p>
          </p:txBody>
        </p:sp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D6C4E461-AC8A-4E27-B0A0-1CB3F62E81CF}"/>
                </a:ext>
              </a:extLst>
            </p:cNvPr>
            <p:cNvSpPr txBox="1"/>
            <p:nvPr/>
          </p:nvSpPr>
          <p:spPr>
            <a:xfrm>
              <a:off x="6350924" y="5105152"/>
              <a:ext cx="58410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관리자는 모든 글을 볼 수 있다</a:t>
              </a:r>
              <a:r>
                <a:rPr lang="en-US" altLang="ko-KR" sz="1400" dirty="0"/>
                <a:t>.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C23F1F5-D5B9-4BFD-B7D4-FCB49B6D0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011" y="1319865"/>
              <a:ext cx="5916076" cy="3172321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38CF222-35A5-40CA-849E-C5964DA5C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319865"/>
              <a:ext cx="5916076" cy="31723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3774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2346592" y="2833170"/>
            <a:ext cx="749881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7200" b="1" dirty="0">
                <a:ea typeface="맑은 고딕"/>
              </a:rPr>
              <a:t>팀원 및 역할 배정</a:t>
            </a:r>
          </a:p>
        </p:txBody>
      </p:sp>
    </p:spTree>
    <p:extLst>
      <p:ext uri="{BB962C8B-B14F-4D97-AF65-F5344CB8AC3E}">
        <p14:creationId xmlns:p14="http://schemas.microsoft.com/office/powerpoint/2010/main" val="216267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문의하기 글 보기</a:t>
            </a:r>
            <a:endParaRPr lang="ko-KR" altLang="en-US" sz="2800" b="1" dirty="0">
              <a:ea typeface="맑은 고딕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3A913-B0CE-49C2-906C-54C3BFDB967B}"/>
              </a:ext>
            </a:extLst>
          </p:cNvPr>
          <p:cNvGrpSpPr/>
          <p:nvPr/>
        </p:nvGrpSpPr>
        <p:grpSpPr>
          <a:xfrm>
            <a:off x="222518" y="1314347"/>
            <a:ext cx="11748237" cy="4073236"/>
            <a:chOff x="314325" y="836949"/>
            <a:chExt cx="11748237" cy="4073236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9B5938B-C641-47C6-A25C-C76B5ACDD840}"/>
                </a:ext>
              </a:extLst>
            </p:cNvPr>
            <p:cNvSpPr/>
            <p:nvPr/>
          </p:nvSpPr>
          <p:spPr>
            <a:xfrm>
              <a:off x="1827467" y="836950"/>
              <a:ext cx="1723549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일반사용자</a:t>
              </a:r>
              <a:endPara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553EC90-A59E-49BD-B977-5F810FF557CD}"/>
                </a:ext>
              </a:extLst>
            </p:cNvPr>
            <p:cNvSpPr/>
            <p:nvPr/>
          </p:nvSpPr>
          <p:spPr>
            <a:xfrm>
              <a:off x="8156723" y="836949"/>
              <a:ext cx="110799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관리자</a:t>
              </a:r>
              <a:endPara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" name="TextBox 3">
              <a:extLst>
                <a:ext uri="{FF2B5EF4-FFF2-40B4-BE49-F238E27FC236}">
                  <a16:creationId xmlns:a16="http://schemas.microsoft.com/office/drawing/2014/main" id="{A6B3941E-6275-47C7-8650-A0164D93E1BA}"/>
                </a:ext>
              </a:extLst>
            </p:cNvPr>
            <p:cNvSpPr txBox="1"/>
            <p:nvPr/>
          </p:nvSpPr>
          <p:spPr>
            <a:xfrm>
              <a:off x="807234" y="4171521"/>
              <a:ext cx="416467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문의를 볼 수 있는 페이지</a:t>
              </a:r>
              <a:endParaRPr lang="en-US" altLang="ko-KR" sz="1400" dirty="0"/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리스트버튼을 눌러 리스트로 돌아갈 수 있다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본인이 쓴 문의 글을 확인 볼 수 있다</a:t>
              </a:r>
              <a:r>
                <a:rPr lang="en-US" altLang="ko-KR" sz="1400" dirty="0"/>
                <a:t>.</a:t>
              </a:r>
              <a:endParaRPr lang="ko-KR" altLang="en-US" sz="1400" dirty="0"/>
            </a:p>
          </p:txBody>
        </p:sp>
        <p:sp>
          <p:nvSpPr>
            <p:cNvPr id="17" name="TextBox 4">
              <a:extLst>
                <a:ext uri="{FF2B5EF4-FFF2-40B4-BE49-F238E27FC236}">
                  <a16:creationId xmlns:a16="http://schemas.microsoft.com/office/drawing/2014/main" id="{8E9D713D-5F65-427F-887A-E65D308FCDAC}"/>
                </a:ext>
              </a:extLst>
            </p:cNvPr>
            <p:cNvSpPr txBox="1"/>
            <p:nvPr/>
          </p:nvSpPr>
          <p:spPr>
            <a:xfrm>
              <a:off x="6558286" y="4114314"/>
              <a:ext cx="515785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문의를 볼 수 있는 페이지</a:t>
              </a:r>
              <a:endParaRPr lang="en-US" altLang="ko-KR" sz="1400" dirty="0"/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모든 </a:t>
              </a:r>
              <a:r>
                <a:rPr lang="ko-KR" altLang="en-US" sz="1400" dirty="0" err="1"/>
                <a:t>문의글을</a:t>
              </a:r>
              <a:r>
                <a:rPr lang="ko-KR" altLang="en-US" sz="1400" dirty="0"/>
                <a:t> 확인 할 수 있다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관리자만 답변을 할 수 있다</a:t>
              </a:r>
              <a:r>
                <a:rPr lang="en-US" altLang="ko-KR" sz="1400" dirty="0"/>
                <a:t>.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D865193-DE6A-41B4-91AA-EE8A15308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4325" y="1446111"/>
              <a:ext cx="5246465" cy="213993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8DBFD12-5076-415D-AC0C-8B19C433D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446111"/>
              <a:ext cx="5966562" cy="21399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935334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문의하기 </a:t>
            </a:r>
            <a:r>
              <a:rPr lang="ko-KR" altLang="en-US" sz="3600" dirty="0" err="1">
                <a:ea typeface="맑은 고딕"/>
              </a:rPr>
              <a:t>글등록</a:t>
            </a:r>
            <a:endParaRPr lang="ko-KR" altLang="en-US" sz="2800" b="1" dirty="0" err="1">
              <a:ea typeface="맑은 고딕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5FF6597-1C57-4DE2-9961-1BA81436FF38}"/>
              </a:ext>
            </a:extLst>
          </p:cNvPr>
          <p:cNvGrpSpPr/>
          <p:nvPr/>
        </p:nvGrpSpPr>
        <p:grpSpPr>
          <a:xfrm>
            <a:off x="932130" y="1319479"/>
            <a:ext cx="10144125" cy="4793140"/>
            <a:chOff x="1023937" y="924708"/>
            <a:chExt cx="10144125" cy="4793140"/>
          </a:xfrm>
        </p:grpSpPr>
        <p:sp>
          <p:nvSpPr>
            <p:cNvPr id="10" name="TextBox 1">
              <a:extLst>
                <a:ext uri="{FF2B5EF4-FFF2-40B4-BE49-F238E27FC236}">
                  <a16:creationId xmlns:a16="http://schemas.microsoft.com/office/drawing/2014/main" id="{6F95FE7F-EA95-4D15-BB4E-B05DE8FF757C}"/>
                </a:ext>
              </a:extLst>
            </p:cNvPr>
            <p:cNvSpPr txBox="1"/>
            <p:nvPr/>
          </p:nvSpPr>
          <p:spPr>
            <a:xfrm>
              <a:off x="2122515" y="4763741"/>
              <a:ext cx="794696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문의를 등록할 수 있는 페이지</a:t>
              </a:r>
              <a:r>
                <a:rPr lang="en-US" altLang="ko-KR" sz="1400" dirty="0"/>
                <a:t>. </a:t>
              </a:r>
              <a:r>
                <a:rPr lang="ko-KR" altLang="en-US" sz="1400" dirty="0"/>
                <a:t>일반 사용자만 사용가능하다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등록버튼을 눌러 입력한 문의내용을 등록한다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새로 고침을 눌러 페이지의 초기값으로 되돌린다</a:t>
              </a:r>
              <a:r>
                <a:rPr lang="en-US" altLang="ko-KR" sz="1400" dirty="0"/>
                <a:t>.</a:t>
              </a:r>
            </a:p>
            <a:p>
              <a:r>
                <a:rPr lang="en-US" altLang="ko-KR" sz="1400" dirty="0"/>
                <a:t>- </a:t>
              </a:r>
              <a:r>
                <a:rPr lang="ko-KR" altLang="en-US" sz="1400" dirty="0"/>
                <a:t>취소버튼을 눌러 이전페이지로 이동한다</a:t>
              </a:r>
              <a:r>
                <a:rPr lang="en-US" altLang="ko-KR" sz="1400" dirty="0"/>
                <a:t>.</a:t>
              </a:r>
              <a:endParaRPr lang="ko-KR" altLang="en-US" sz="1400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1536951-4B6F-4874-93DE-1EEE06977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3937" y="924708"/>
              <a:ext cx="10144125" cy="3667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635214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문의하기 </a:t>
            </a:r>
            <a:r>
              <a:rPr lang="ko-KR" altLang="en-US" sz="3600" dirty="0" err="1">
                <a:ea typeface="맑은 고딕"/>
              </a:rPr>
              <a:t>글수정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7223A20-BB72-4522-A721-292BDA826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4" y="1214567"/>
            <a:ext cx="10077450" cy="4419600"/>
          </a:xfrm>
          <a:prstGeom prst="rect">
            <a:avLst/>
          </a:prstGeom>
        </p:spPr>
      </p:pic>
      <p:sp>
        <p:nvSpPr>
          <p:cNvPr id="13" name="TextBox 2">
            <a:extLst>
              <a:ext uri="{FF2B5EF4-FFF2-40B4-BE49-F238E27FC236}">
                <a16:creationId xmlns:a16="http://schemas.microsoft.com/office/drawing/2014/main" id="{BB433B2E-B9A8-423D-BE7F-4F39BF386B51}"/>
              </a:ext>
            </a:extLst>
          </p:cNvPr>
          <p:cNvSpPr txBox="1"/>
          <p:nvPr/>
        </p:nvSpPr>
        <p:spPr>
          <a:xfrm>
            <a:off x="1810371" y="5256644"/>
            <a:ext cx="79469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/>
              <a:t>- </a:t>
            </a:r>
            <a:r>
              <a:rPr lang="ko-KR" altLang="en-US" sz="1400" dirty="0"/>
              <a:t>문의를 수정할 수 </a:t>
            </a:r>
            <a:r>
              <a:rPr lang="ko-KR" altLang="en-US" sz="1400" dirty="0" err="1"/>
              <a:t>있는페이지</a:t>
            </a:r>
            <a:r>
              <a:rPr lang="en-US" altLang="ko-KR" sz="1400" dirty="0"/>
              <a:t>. </a:t>
            </a:r>
            <a:r>
              <a:rPr lang="ko-KR" altLang="en-US" sz="1400" dirty="0"/>
              <a:t>일반사용자만 사용가능하다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수정버튼을 눌러 입력한 문의내용을 수정한다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 err="1"/>
              <a:t>다시입력을</a:t>
            </a:r>
            <a:r>
              <a:rPr lang="ko-KR" altLang="en-US" sz="1400" dirty="0"/>
              <a:t> 눌러 페이지의 초기값으로 되돌린다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취소버튼을 눌러 이전페이지로 이동한다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1608040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9074456" cy="960120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문의하기 답변 등록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467E124A-ED6C-45F2-AC3C-4F9253F2E096}"/>
              </a:ext>
            </a:extLst>
          </p:cNvPr>
          <p:cNvSpPr txBox="1"/>
          <p:nvPr/>
        </p:nvSpPr>
        <p:spPr>
          <a:xfrm>
            <a:off x="2195961" y="5096773"/>
            <a:ext cx="79469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/>
              <a:t>- </a:t>
            </a:r>
            <a:r>
              <a:rPr lang="ko-KR" altLang="en-US" sz="1400" dirty="0"/>
              <a:t>문의</a:t>
            </a:r>
            <a:r>
              <a:rPr lang="en-US" altLang="ko-KR" sz="1400" dirty="0"/>
              <a:t> </a:t>
            </a:r>
            <a:r>
              <a:rPr lang="ko-KR" altLang="en-US" sz="1400" dirty="0"/>
              <a:t>답변을 등록할 수 있는 페이지</a:t>
            </a:r>
            <a:r>
              <a:rPr lang="en-US" altLang="ko-KR" sz="1400" dirty="0"/>
              <a:t>. </a:t>
            </a:r>
            <a:r>
              <a:rPr lang="ko-KR" altLang="en-US" sz="1400" dirty="0"/>
              <a:t>관리자만 사용가능하다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답변버튼을 눌러 입력한 답변내용을 등록한다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다시 입력 눌러 페이지의 초기값으로 되돌린다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취소버튼을 눌러 이전페이지로 이동한다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C97AC73-8579-4BE7-A0A0-1774FB5F1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31" y="1257740"/>
            <a:ext cx="112490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3699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</a:t>
            </a:r>
            <a:r>
              <a:rPr lang="ko-KR" altLang="en-US" sz="2800" b="1" dirty="0">
                <a:ea typeface="맑은 고딕"/>
              </a:rPr>
              <a:t>회원 관리 리스트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DFFD7D3-6F74-42E9-A180-7B4DCC81D91A}"/>
              </a:ext>
            </a:extLst>
          </p:cNvPr>
          <p:cNvGrpSpPr/>
          <p:nvPr/>
        </p:nvGrpSpPr>
        <p:grpSpPr>
          <a:xfrm>
            <a:off x="203998" y="1287350"/>
            <a:ext cx="11376295" cy="5408725"/>
            <a:chOff x="108748" y="839675"/>
            <a:chExt cx="12176395" cy="6018325"/>
          </a:xfrm>
        </p:grpSpPr>
        <p:pic>
          <p:nvPicPr>
            <p:cNvPr id="3" name="내용 개체 틀 3">
              <a:extLst>
                <a:ext uri="{FF2B5EF4-FFF2-40B4-BE49-F238E27FC236}">
                  <a16:creationId xmlns:a16="http://schemas.microsoft.com/office/drawing/2014/main" id="{CE175087-4A12-4DE9-9E8F-C1DFF9579DCA}"/>
                </a:ext>
              </a:extLst>
            </p:cNvPr>
            <p:cNvPicPr>
              <a:picLocks noGrp="1"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108748" y="839675"/>
              <a:ext cx="7010617" cy="601832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808E74-E80F-4409-ABD7-DB804A291EC0}"/>
                </a:ext>
              </a:extLst>
            </p:cNvPr>
            <p:cNvSpPr txBox="1"/>
            <p:nvPr/>
          </p:nvSpPr>
          <p:spPr>
            <a:xfrm>
              <a:off x="7451548" y="1088005"/>
              <a:ext cx="4298512" cy="36741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회원관리 - 관리자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92E05A-31FC-4A56-A585-0F01A0050BE8}"/>
                </a:ext>
              </a:extLst>
            </p:cNvPr>
            <p:cNvSpPr txBox="1"/>
            <p:nvPr/>
          </p:nvSpPr>
          <p:spPr>
            <a:xfrm>
              <a:off x="7112659" y="1694434"/>
              <a:ext cx="5172484" cy="206603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/>
                <a:t>1)관리자만 회원 리트스를 볼수있다.</a:t>
              </a:r>
            </a:p>
            <a:p>
              <a:r>
                <a:rPr lang="ko-KR" altLang="en-US" sz="1600"/>
                <a:t>2)데이터 한줄을 누르면 회원 상세정보를 볼수있다.</a:t>
              </a:r>
            </a:p>
            <a:p>
              <a:r>
                <a:rPr lang="ko-KR" altLang="en-US" sz="1600"/>
                <a:t>3)회원등록을 통해 신규 회원 등록을 할수있다.</a:t>
              </a:r>
            </a:p>
            <a:p>
              <a:r>
                <a:rPr lang="ko-KR" altLang="en-US" sz="1600"/>
                <a:t>4)등급관리 버튼을 누르면 등급관리 페이지로 넘어간다.</a:t>
              </a:r>
            </a:p>
            <a:p>
              <a:r>
                <a:rPr lang="ko-KR" altLang="en-US" sz="1600"/>
                <a:t>5)로그아웃을 누르면 메인으로 넘어간다.</a:t>
              </a:r>
            </a:p>
            <a:p>
              <a:r>
                <a:rPr lang="ko-KR" altLang="en-US" sz="1600"/>
                <a:t>6) 로그아웃 옆 (관리자)를 누르면 내정보 수정이 가능하다.</a:t>
              </a:r>
            </a:p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040910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</a:t>
            </a:r>
            <a:r>
              <a:rPr lang="ko-KR" altLang="en-US" sz="2800" b="1" dirty="0">
                <a:ea typeface="맑은 고딕"/>
              </a:rPr>
              <a:t>회원 정보 보기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84F3F85-9187-4131-BF12-BC543CC1AC02}"/>
              </a:ext>
            </a:extLst>
          </p:cNvPr>
          <p:cNvGrpSpPr/>
          <p:nvPr/>
        </p:nvGrpSpPr>
        <p:grpSpPr>
          <a:xfrm>
            <a:off x="247704" y="1268226"/>
            <a:ext cx="10808530" cy="5189724"/>
            <a:chOff x="123879" y="906276"/>
            <a:chExt cx="11922955" cy="595172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0604B4F-AB3D-4400-BDEA-286B6F285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123879" y="906276"/>
              <a:ext cx="6096310" cy="595172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242120B-8782-47AC-AF96-591032477F7F}"/>
                </a:ext>
              </a:extLst>
            </p:cNvPr>
            <p:cNvSpPr txBox="1"/>
            <p:nvPr/>
          </p:nvSpPr>
          <p:spPr>
            <a:xfrm>
              <a:off x="6943218" y="1088004"/>
              <a:ext cx="4797924" cy="173901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/>
                <a:t>사용자 정보 보기</a:t>
              </a:r>
            </a:p>
            <a:p>
              <a:r>
                <a:rPr lang="ko-KR" altLang="en-US"/>
                <a:t>1)이미지 변경은 뷰에서만 변경가능</a:t>
              </a:r>
            </a:p>
            <a:p>
              <a:r>
                <a:rPr lang="ko-KR" altLang="en-US"/>
                <a:t>2)데이터 수정시 수정 버튼 클릭후 데이터 수정가능</a:t>
              </a:r>
            </a:p>
            <a:p>
              <a:r>
                <a:rPr lang="ko-KR" altLang="en-US"/>
                <a:t>3)삭제 버튼시 회원탈퇴 페이지로 이동</a:t>
              </a:r>
            </a:p>
            <a:p>
              <a:r>
                <a:rPr lang="ko-KR" altLang="en-US"/>
                <a:t>4)리스트 클릭시 메인으로 이동한다.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504CD5-7745-451D-BF0E-BEA294C90760}"/>
                </a:ext>
              </a:extLst>
            </p:cNvPr>
            <p:cNvSpPr txBox="1"/>
            <p:nvPr/>
          </p:nvSpPr>
          <p:spPr>
            <a:xfrm>
              <a:off x="7061630" y="3429000"/>
              <a:ext cx="4985204" cy="145542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/>
                <a:t>관리자 정보 보기</a:t>
              </a:r>
            </a:p>
            <a:p>
              <a:r>
                <a:rPr lang="ko-KR" altLang="en-US"/>
                <a:t>1)사용자 변경가능</a:t>
              </a:r>
            </a:p>
            <a:p>
              <a:r>
                <a:rPr lang="ko-KR" altLang="en-US"/>
                <a:t>2)사용자 데이터 수정가능</a:t>
              </a:r>
            </a:p>
            <a:p>
              <a:r>
                <a:rPr lang="ko-KR" altLang="en-US"/>
                <a:t>3)사용자 회원탈퇴 페이지로 이동</a:t>
              </a:r>
            </a:p>
            <a:p>
              <a:r>
                <a:rPr lang="ko-KR" altLang="en-US"/>
                <a:t>4)리스트 클릭시 메인으로 이동한다.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846851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</a:t>
            </a:r>
            <a:r>
              <a:rPr lang="ko-KR" altLang="en-US" sz="2800" b="1" dirty="0">
                <a:ea typeface="맑은 고딕"/>
              </a:rPr>
              <a:t>회원 등록/가입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987716E-C710-4A0B-A901-218E3D180895}"/>
              </a:ext>
            </a:extLst>
          </p:cNvPr>
          <p:cNvGrpSpPr/>
          <p:nvPr/>
        </p:nvGrpSpPr>
        <p:grpSpPr>
          <a:xfrm>
            <a:off x="583894" y="1303351"/>
            <a:ext cx="9986043" cy="5240324"/>
            <a:chOff x="260044" y="598501"/>
            <a:chExt cx="11195718" cy="6259499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6CF742B-1F18-4520-B41D-9E987B54A1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295718" y="598501"/>
              <a:ext cx="5730477" cy="356722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C754D44-82D3-49DC-A3AC-04E3DDA9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lum/>
            </a:blip>
            <a:stretch>
              <a:fillRect/>
            </a:stretch>
          </p:blipFill>
          <p:spPr>
            <a:xfrm>
              <a:off x="260044" y="4159112"/>
              <a:ext cx="5783986" cy="269888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1BC621-341E-4DC0-9BA4-2AE769E8CECE}"/>
                </a:ext>
              </a:extLst>
            </p:cNvPr>
            <p:cNvSpPr txBox="1"/>
            <p:nvPr/>
          </p:nvSpPr>
          <p:spPr>
            <a:xfrm>
              <a:off x="6845116" y="829380"/>
              <a:ext cx="4610646" cy="255009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/>
                <a:t>사용자-회원가입</a:t>
              </a:r>
            </a:p>
            <a:p>
              <a:pPr algn="ctr"/>
              <a:r>
                <a:rPr lang="en-US" altLang="ko-KR"/>
                <a:t>ALERT</a:t>
              </a:r>
              <a:r>
                <a:rPr lang="ko-KR" altLang="en-US"/>
                <a:t> 사용- 아이디,비밀번호,비밀번호 확인,이름,생년월일,연락처,주소,이메일</a:t>
              </a:r>
            </a:p>
            <a:p>
              <a:pPr algn="ctr"/>
              <a:r>
                <a:rPr lang="ko-KR" altLang="en-US"/>
                <a:t>필수 입력 설정</a:t>
              </a:r>
            </a:p>
            <a:p>
              <a:pPr algn="ctr"/>
              <a:r>
                <a:rPr lang="ko-KR" altLang="en-US"/>
                <a:t>이미지는 선택 안하면 </a:t>
              </a:r>
              <a:r>
                <a:rPr lang="en-US" altLang="ko-KR"/>
                <a:t>noimage</a:t>
              </a:r>
              <a:r>
                <a:rPr lang="ko-KR" altLang="en-US"/>
                <a:t>로 등록</a:t>
              </a:r>
            </a:p>
            <a:p>
              <a:pPr algn="ctr"/>
              <a:r>
                <a:rPr lang="ko-KR" altLang="en-US"/>
                <a:t>필수 데이터 작성후 회원가입 클릭시 </a:t>
              </a:r>
            </a:p>
            <a:p>
              <a:pPr algn="ctr"/>
              <a:r>
                <a:rPr lang="ko-KR" altLang="en-US"/>
                <a:t>회원가입 완료</a:t>
              </a:r>
            </a:p>
            <a:p>
              <a:pPr algn="ctr"/>
              <a:endParaRPr lang="ko-KR" altLang="en-US"/>
            </a:p>
            <a:p>
              <a:pPr algn="ctr"/>
              <a:r>
                <a:rPr lang="ko-KR" altLang="en-US"/>
                <a:t>취소 버튼 클릭시 메인화면으로 이동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425706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</a:t>
            </a:r>
            <a:r>
              <a:rPr lang="ko-KR" altLang="en-US" sz="2800" b="1" dirty="0">
                <a:ea typeface="맑은 고딕"/>
              </a:rPr>
              <a:t>회원 정보 수정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22DFA-BC39-413E-BB4C-3C986E91CAF0}"/>
              </a:ext>
            </a:extLst>
          </p:cNvPr>
          <p:cNvGrpSpPr/>
          <p:nvPr/>
        </p:nvGrpSpPr>
        <p:grpSpPr>
          <a:xfrm>
            <a:off x="1339753" y="1474492"/>
            <a:ext cx="9296069" cy="4659606"/>
            <a:chOff x="187228" y="883942"/>
            <a:chExt cx="11420144" cy="597405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AA12812-5E54-467D-BD9C-3AAB2B0ED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187228" y="883942"/>
              <a:ext cx="6218429" cy="597405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56F8C6-0ECC-4485-AA74-6E7E2C945668}"/>
                </a:ext>
              </a:extLst>
            </p:cNvPr>
            <p:cNvSpPr txBox="1"/>
            <p:nvPr/>
          </p:nvSpPr>
          <p:spPr>
            <a:xfrm>
              <a:off x="6800528" y="954232"/>
              <a:ext cx="4806844" cy="282528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/>
                <a:t>정보 수정- 사용자,관리자 동일</a:t>
              </a:r>
            </a:p>
            <a:p>
              <a:r>
                <a:rPr lang="ko-KR" altLang="en-US"/>
                <a:t>1)비밀번호 확인용 빼고 모든데이터 가져온다.</a:t>
              </a:r>
            </a:p>
            <a:p>
              <a:r>
                <a:rPr lang="ko-KR" altLang="en-US"/>
                <a:t>2)아이디는 변경 불가함.</a:t>
              </a:r>
            </a:p>
            <a:p>
              <a:r>
                <a:rPr lang="ko-KR" altLang="en-US"/>
                <a:t>3)원하는 데이터 수정후 본인 확인용 비밀번호 작성후 수정 버튼 누르면 수정완료후 정보보기로 넘어간다.</a:t>
              </a:r>
            </a:p>
            <a:p>
              <a:r>
                <a:rPr lang="ko-KR" altLang="en-US"/>
                <a:t>4)확인용 비밀번호가 틀리거나 작성 안하면 오류 메시지 알림</a:t>
              </a:r>
            </a:p>
            <a:p>
              <a:r>
                <a:rPr lang="ko-KR" altLang="en-US"/>
                <a:t>5)다시입력 버튼 클릭시 기존데이터 적용한다.</a:t>
              </a:r>
            </a:p>
            <a:p>
              <a:r>
                <a:rPr lang="ko-KR" altLang="en-US"/>
                <a:t>취소 버튼 클릭시 정보보기로 넘어간다.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637978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</a:t>
            </a:r>
            <a:r>
              <a:rPr lang="ko-KR" altLang="en-US" sz="2800" b="1" dirty="0">
                <a:ea typeface="맑은 고딕"/>
              </a:rPr>
              <a:t>회원 정보 삭제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EDAD17-2153-4095-B808-651B1480F69E}"/>
              </a:ext>
            </a:extLst>
          </p:cNvPr>
          <p:cNvGrpSpPr/>
          <p:nvPr/>
        </p:nvGrpSpPr>
        <p:grpSpPr>
          <a:xfrm>
            <a:off x="238115" y="1804622"/>
            <a:ext cx="11790224" cy="4291377"/>
            <a:chOff x="180965" y="1195022"/>
            <a:chExt cx="11818799" cy="5662977"/>
          </a:xfrm>
        </p:grpSpPr>
        <p:pic>
          <p:nvPicPr>
            <p:cNvPr id="6" name="내용 개체 틀 3">
              <a:extLst>
                <a:ext uri="{FF2B5EF4-FFF2-40B4-BE49-F238E27FC236}">
                  <a16:creationId xmlns:a16="http://schemas.microsoft.com/office/drawing/2014/main" id="{D319FF70-E58C-462A-A172-6663776BF4AC}"/>
                </a:ext>
              </a:extLst>
            </p:cNvPr>
            <p:cNvPicPr>
              <a:picLocks noGrp="1"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180965" y="1425255"/>
              <a:ext cx="6607489" cy="543274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BE9A3B-CD22-422D-92AB-8253C53D3682}"/>
                </a:ext>
              </a:extLst>
            </p:cNvPr>
            <p:cNvSpPr txBox="1"/>
            <p:nvPr/>
          </p:nvSpPr>
          <p:spPr>
            <a:xfrm>
              <a:off x="7335610" y="1195022"/>
              <a:ext cx="4664154" cy="90809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/>
                <a:t>회원탈퇴 삭제</a:t>
              </a:r>
            </a:p>
            <a:p>
              <a:r>
                <a:rPr lang="ko-KR" altLang="en-US"/>
                <a:t>아이디- 비밀번호- 전화번호 입력후 삭제시 삭제 완료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008898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5D33D-D319-4160-BABE-19BA12D3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444246"/>
            <a:ext cx="8743950" cy="960120"/>
          </a:xfrm>
        </p:spPr>
        <p:txBody>
          <a:bodyPr/>
          <a:lstStyle/>
          <a:p>
            <a:pPr algn="l"/>
            <a:r>
              <a:rPr lang="ko-KR" altLang="en-US" sz="3600" dirty="0" err="1">
                <a:ea typeface="맑은 고딕"/>
              </a:rPr>
              <a:t>화면캡처</a:t>
            </a:r>
            <a:r>
              <a:rPr lang="ko-KR" altLang="en-US" sz="3600" dirty="0">
                <a:ea typeface="맑은 고딕"/>
              </a:rPr>
              <a:t> 및 기능 설명 - 로그인 페이지</a:t>
            </a:r>
            <a:endParaRPr lang="ko-KR" altLang="en-US" sz="2800" b="1" dirty="0">
              <a:ea typeface="맑은 고딕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17CA74-D180-4E55-B319-B99AC527352C}"/>
              </a:ext>
            </a:extLst>
          </p:cNvPr>
          <p:cNvGrpSpPr/>
          <p:nvPr/>
        </p:nvGrpSpPr>
        <p:grpSpPr>
          <a:xfrm>
            <a:off x="300592" y="1502103"/>
            <a:ext cx="10678313" cy="4793921"/>
            <a:chOff x="224392" y="978228"/>
            <a:chExt cx="11240288" cy="5879771"/>
          </a:xfrm>
        </p:grpSpPr>
        <p:pic>
          <p:nvPicPr>
            <p:cNvPr id="7" name="내용 개체 틀 3">
              <a:extLst>
                <a:ext uri="{FF2B5EF4-FFF2-40B4-BE49-F238E27FC236}">
                  <a16:creationId xmlns:a16="http://schemas.microsoft.com/office/drawing/2014/main" id="{05532037-F20D-44ED-A8FE-9DCA5478D9BB}"/>
                </a:ext>
              </a:extLst>
            </p:cNvPr>
            <p:cNvPicPr>
              <a:picLocks noGrp="1" noChangeAspect="1"/>
            </p:cNvPicPr>
            <p:nvPr/>
          </p:nvPicPr>
          <p:blipFill rotWithShape="1">
            <a:blip r:embed="rId2">
              <a:alphaModFix/>
              <a:lum/>
            </a:blip>
            <a:stretch>
              <a:fillRect/>
            </a:stretch>
          </p:blipFill>
          <p:spPr>
            <a:xfrm>
              <a:off x="224392" y="978228"/>
              <a:ext cx="6166898" cy="587977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1410B4E-4505-43BE-8C1E-C21891084BEF}"/>
                </a:ext>
              </a:extLst>
            </p:cNvPr>
            <p:cNvSpPr txBox="1"/>
            <p:nvPr/>
          </p:nvSpPr>
          <p:spPr>
            <a:xfrm>
              <a:off x="7166168" y="1114759"/>
              <a:ext cx="4298512" cy="1178861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/>
                <a:t>로그인-사용자,관리자</a:t>
              </a:r>
            </a:p>
            <a:p>
              <a:r>
                <a:rPr lang="ko-KR" altLang="en-US"/>
                <a:t>1)아이디, 비밀번호 입력후 로그인하면 메인화면으로 이동</a:t>
              </a:r>
            </a:p>
            <a:p>
              <a:r>
                <a:rPr lang="ko-KR" altLang="en-US"/>
                <a:t>2)회원가입 누르면 회원가입 창으로 이동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2875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및 역할 배정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dirty="0">
                <a:ea typeface="맑은 고딕"/>
              </a:rPr>
              <a:t>     임영빈</a:t>
            </a:r>
            <a:r>
              <a:rPr lang="ko-KR" altLang="en-US" dirty="0">
                <a:solidFill>
                  <a:schemeClr val="accent6"/>
                </a:solidFill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accent6"/>
                </a:solidFill>
                <a:ea typeface="맑은 고딕"/>
              </a:rPr>
              <a:t>팀장</a:t>
            </a:r>
            <a:endParaRPr lang="en-US" altLang="ko-KR" sz="2400" b="1" dirty="0">
              <a:solidFill>
                <a:schemeClr val="accent6"/>
              </a:solidFill>
              <a:ea typeface="맑은 고딕"/>
            </a:endParaRP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상품 리스트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sz="2400" b="1" dirty="0">
                <a:ea typeface="맑은 고딕"/>
              </a:rPr>
              <a:t>product</a:t>
            </a: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권한처리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sz="2400" b="1" dirty="0" err="1">
                <a:ea typeface="맑은 고딕"/>
              </a:rPr>
              <a:t>init.filter</a:t>
            </a:r>
            <a:r>
              <a:rPr lang="en-US" altLang="ko-KR" sz="2400" b="1" dirty="0">
                <a:ea typeface="맑은 고딕"/>
              </a:rPr>
              <a:t> , AuthorityFilter.java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u"/>
            </a:pPr>
            <a:r>
              <a:rPr lang="ko-KR" altLang="en-US" dirty="0">
                <a:ea typeface="맑은 고딕"/>
              </a:rPr>
              <a:t> </a:t>
            </a:r>
            <a:r>
              <a:rPr lang="ko-KR" altLang="en-US" dirty="0" err="1">
                <a:ea typeface="맑은 고딕"/>
              </a:rPr>
              <a:t>권오윤</a:t>
            </a:r>
            <a:endParaRPr lang="en-US" altLang="ko-KR" dirty="0" err="1">
              <a:ea typeface="맑은 고딕"/>
            </a:endParaRPr>
          </a:p>
          <a:p>
            <a:pPr>
              <a:buFontTx/>
              <a:buChar char="-"/>
            </a:pPr>
            <a:r>
              <a:rPr lang="ko-KR" altLang="en-US" sz="2800" b="1" dirty="0">
                <a:ea typeface="맑은 고딕"/>
              </a:rPr>
              <a:t>장바구니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sz="2400" b="1" dirty="0">
                <a:ea typeface="맑은 고딕"/>
              </a:rPr>
              <a:t>cart</a:t>
            </a:r>
          </a:p>
          <a:p>
            <a:pPr>
              <a:buFontTx/>
              <a:buChar char="-"/>
            </a:pPr>
            <a:r>
              <a:rPr lang="en-US" altLang="ko-KR" sz="3600" b="1" dirty="0" err="1">
                <a:ea typeface="맑은 고딕"/>
              </a:rPr>
              <a:t>Sitemesh</a:t>
            </a:r>
            <a:r>
              <a:rPr lang="en-US" altLang="ko-KR" dirty="0">
                <a:ea typeface="맑은 고딕"/>
              </a:rPr>
              <a:t>  </a:t>
            </a:r>
            <a:r>
              <a:rPr lang="en-US" altLang="ko-KR" sz="2400" b="1" dirty="0" err="1">
                <a:ea typeface="맑은 고딕"/>
              </a:rPr>
              <a:t>default_decorator</a:t>
            </a:r>
            <a:r>
              <a:rPr lang="en-US" altLang="ko-KR" sz="2400" b="1" dirty="0">
                <a:ea typeface="맑은 고딕"/>
              </a:rPr>
              <a:t> , web.xml , decorator.xml</a:t>
            </a:r>
          </a:p>
        </p:txBody>
      </p:sp>
      <p:sp>
        <p:nvSpPr>
          <p:cNvPr id="4" name="해 3"/>
          <p:cNvSpPr/>
          <p:nvPr/>
        </p:nvSpPr>
        <p:spPr>
          <a:xfrm>
            <a:off x="609600" y="1603504"/>
            <a:ext cx="494522" cy="447870"/>
          </a:xfrm>
          <a:prstGeom prst="sun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12413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3907316" y="3007603"/>
            <a:ext cx="4313102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>
                <a:ea typeface="맑은 고딕"/>
              </a:rPr>
              <a:t>DB 모델링</a:t>
            </a:r>
          </a:p>
        </p:txBody>
      </p:sp>
    </p:spTree>
    <p:extLst>
      <p:ext uri="{BB962C8B-B14F-4D97-AF65-F5344CB8AC3E}">
        <p14:creationId xmlns:p14="http://schemas.microsoft.com/office/powerpoint/2010/main" val="415700134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DB 모델링 - 공지사항 및 이벤트</a:t>
            </a:r>
            <a:endParaRPr lang="ko-KR" altLang="en-US" dirty="0"/>
          </a:p>
        </p:txBody>
      </p:sp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C100B525-14C1-4B31-A7B1-BDF409F2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881" y="2132218"/>
            <a:ext cx="4942389" cy="387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1982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DB 모델링 - 상품 리스트</a:t>
            </a:r>
            <a:endParaRPr lang="ko-KR" altLang="en-US" dirty="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F7D75CA9-62C0-4865-BA29-D5C73FDAA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108855"/>
            <a:ext cx="4865225" cy="399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4058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DB 모델링 -  장바구니</a:t>
            </a:r>
            <a:endParaRPr lang="ko-KR" altLang="en-US" dirty="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F7D75CA9-62C0-4865-BA29-D5C73FDAA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108855"/>
            <a:ext cx="4865225" cy="3990672"/>
          </a:xfrm>
          <a:prstGeom prst="rect">
            <a:avLst/>
          </a:prstGeom>
        </p:spPr>
      </p:pic>
      <p:pic>
        <p:nvPicPr>
          <p:cNvPr id="3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6A5B2997-821F-4ED7-BFAF-F36FAE7C7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2070685"/>
            <a:ext cx="5337858" cy="351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974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DB 모델링 -  문의하기 QNA</a:t>
            </a:r>
            <a:endParaRPr lang="ko-KR" altLang="en-US" dirty="0"/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267CE279-120F-4FAB-95E4-DE44ECBB7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362" y="1426475"/>
            <a:ext cx="4180389" cy="50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4535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9828" y="664888"/>
            <a:ext cx="6699813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DB 모델링 -  회원 관리</a:t>
            </a:r>
            <a:endParaRPr lang="ko-KR" altLang="en-US" dirty="0"/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675588FA-D3AA-494C-9F08-4A1F920A6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642" y="300941"/>
            <a:ext cx="3977040" cy="617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1171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C7324-9195-43DE-AF8E-CBD6EDFAC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DB 모델링 -  등급 관리</a:t>
            </a:r>
            <a:endParaRPr lang="ko-KR" altLang="en-US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A380696E-77B0-4440-B53B-A42EE1E26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147" y="1454108"/>
            <a:ext cx="4556567" cy="48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0252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CD59-59B1-4852-AF58-0EAC48C449E6}"/>
              </a:ext>
            </a:extLst>
          </p:cNvPr>
          <p:cNvSpPr txBox="1"/>
          <p:nvPr/>
        </p:nvSpPr>
        <p:spPr>
          <a:xfrm>
            <a:off x="3227943" y="2980061"/>
            <a:ext cx="573611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600" b="1" dirty="0">
                <a:ea typeface="맑은 고딕"/>
              </a:rPr>
              <a:t>개발 핵심 코드</a:t>
            </a:r>
          </a:p>
        </p:txBody>
      </p:sp>
    </p:spTree>
    <p:extLst>
      <p:ext uri="{BB962C8B-B14F-4D97-AF65-F5344CB8AC3E}">
        <p14:creationId xmlns:p14="http://schemas.microsoft.com/office/powerpoint/2010/main" val="6941086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C8FA2-1607-45F0-9D52-8016EE01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1581" y="631303"/>
            <a:ext cx="10972800" cy="960120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개발 핵심 코드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578CFC-199A-43C6-A7E9-46552F21FCE8}"/>
              </a:ext>
            </a:extLst>
          </p:cNvPr>
          <p:cNvSpPr txBox="1"/>
          <p:nvPr/>
        </p:nvSpPr>
        <p:spPr>
          <a:xfrm>
            <a:off x="613611" y="4423611"/>
            <a:ext cx="1050356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 err="1">
                <a:ea typeface="맑은 고딕"/>
              </a:rPr>
              <a:t>JQuery</a:t>
            </a:r>
            <a:r>
              <a:rPr lang="ko-KR" altLang="en-US" b="1" dirty="0">
                <a:ea typeface="맑은 고딕"/>
              </a:rPr>
              <a:t> UI </a:t>
            </a:r>
            <a:r>
              <a:rPr lang="ko-KR" altLang="en-US" b="1" dirty="0" err="1">
                <a:ea typeface="맑은 고딕"/>
              </a:rPr>
              <a:t>를</a:t>
            </a:r>
            <a:r>
              <a:rPr lang="ko-KR" altLang="en-US" b="1" dirty="0">
                <a:ea typeface="맑은 고딕"/>
              </a:rPr>
              <a:t> 이용하여 사용자가 상품 보기에서 수량 입력을 할 때 좀 더 편리한 </a:t>
            </a:r>
            <a:r>
              <a:rPr lang="ko-KR" altLang="en-US" b="1" dirty="0" err="1">
                <a:ea typeface="맑은 고딕"/>
              </a:rPr>
              <a:t>UI를</a:t>
            </a:r>
            <a:r>
              <a:rPr lang="ko-KR" altLang="en-US" b="1" dirty="0">
                <a:ea typeface="맑은 고딕"/>
              </a:rPr>
              <a:t> 제공받을 수 있도록 만들었다.</a:t>
            </a:r>
          </a:p>
          <a:p>
            <a:pPr marL="342900" indent="-342900">
              <a:buAutoNum type="arabicPeriod"/>
            </a:pPr>
            <a:endParaRPr lang="ko-KR" altLang="en-US" b="1" dirty="0">
              <a:ea typeface="맑은 고딕"/>
            </a:endParaRPr>
          </a:p>
          <a:p>
            <a:pPr marL="342900" indent="-342900">
              <a:buAutoNum type="arabicPeriod"/>
            </a:pPr>
            <a:r>
              <a:rPr lang="ko-KR" altLang="en-US" b="1" dirty="0" err="1">
                <a:ea typeface="맑은 고딕"/>
              </a:rPr>
              <a:t>PageObject는</a:t>
            </a:r>
            <a:r>
              <a:rPr lang="ko-KR" altLang="en-US" b="1" dirty="0">
                <a:ea typeface="맑은 고딕"/>
              </a:rPr>
              <a:t> 기본적으로 리스트 한 페이지에 10개를 기본으로 뿌리도록 </a:t>
            </a:r>
            <a:r>
              <a:rPr lang="ko-KR" altLang="en-US" b="1" dirty="0" err="1">
                <a:ea typeface="맑은 고딕"/>
              </a:rPr>
              <a:t>설정되있다</a:t>
            </a:r>
            <a:r>
              <a:rPr lang="ko-KR" altLang="en-US" b="1" dirty="0">
                <a:ea typeface="맑은 고딕"/>
              </a:rPr>
              <a:t>.</a:t>
            </a:r>
          </a:p>
          <a:p>
            <a:r>
              <a:rPr lang="ko-KR" altLang="en-US" b="1" dirty="0">
                <a:ea typeface="맑은 고딕"/>
              </a:rPr>
              <a:t>그래서 한 페이지에 임의의 수만큼 뿌리고 </a:t>
            </a:r>
            <a:r>
              <a:rPr lang="ko-KR" altLang="en-US" b="1" dirty="0" err="1">
                <a:ea typeface="맑은 고딕"/>
              </a:rPr>
              <a:t>싶을때</a:t>
            </a:r>
            <a:r>
              <a:rPr lang="ko-KR" altLang="en-US" b="1" dirty="0">
                <a:ea typeface="맑은 고딕"/>
              </a:rPr>
              <a:t> </a:t>
            </a:r>
            <a:r>
              <a:rPr lang="ko-KR" altLang="en-US" b="1" dirty="0" err="1">
                <a:ea typeface="맑은 고딕"/>
              </a:rPr>
              <a:t>pageObject.setPerPageNum</a:t>
            </a:r>
            <a:r>
              <a:rPr lang="ko-KR" altLang="en-US" b="1" dirty="0">
                <a:ea typeface="맑은 고딕"/>
              </a:rPr>
              <a:t>() 메소드의 파라미터 값에 임의의 값을 넣어주면 원하는 수의 페이지를 뿌릴 수 있다.</a:t>
            </a:r>
          </a:p>
        </p:txBody>
      </p: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1907CB4-046E-4E56-850A-2A55129E1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711632"/>
            <a:ext cx="3866147" cy="2101236"/>
          </a:xfrm>
          <a:prstGeom prst="rect">
            <a:avLst/>
          </a:prstGeom>
        </p:spPr>
      </p:pic>
      <p:pic>
        <p:nvPicPr>
          <p:cNvPr id="6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1F80992-9D22-4F04-BF9D-EB4AF6C71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795" y="1854888"/>
            <a:ext cx="6312567" cy="11529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7BC1207-D243-438E-AD37-5CBF7C195989}"/>
              </a:ext>
            </a:extLst>
          </p:cNvPr>
          <p:cNvSpPr/>
          <p:nvPr/>
        </p:nvSpPr>
        <p:spPr>
          <a:xfrm>
            <a:off x="407570" y="1981701"/>
            <a:ext cx="411079" cy="451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ea typeface="맑은 고딕"/>
              </a:rPr>
              <a:t>1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BC988F-BD23-491C-BC00-12CA8E34899C}"/>
              </a:ext>
            </a:extLst>
          </p:cNvPr>
          <p:cNvSpPr/>
          <p:nvPr/>
        </p:nvSpPr>
        <p:spPr>
          <a:xfrm>
            <a:off x="5230227" y="2533148"/>
            <a:ext cx="411079" cy="451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ea typeface="맑은 고딕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86359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C8FA2-1607-45F0-9D52-8016EE019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개발 핵심 코드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E64899-D4B9-41D5-B1A1-9854AD0A9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81" y="1391213"/>
            <a:ext cx="12192000" cy="545760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E9D1495-01D1-470D-B188-68AEBA348446}"/>
              </a:ext>
            </a:extLst>
          </p:cNvPr>
          <p:cNvSpPr/>
          <p:nvPr/>
        </p:nvSpPr>
        <p:spPr>
          <a:xfrm>
            <a:off x="7640197" y="1392715"/>
            <a:ext cx="4553638" cy="9180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E7D90C35-47AE-4D4F-A24B-C0FEAC56DD5F}"/>
              </a:ext>
            </a:extLst>
          </p:cNvPr>
          <p:cNvSpPr txBox="1"/>
          <p:nvPr/>
        </p:nvSpPr>
        <p:spPr>
          <a:xfrm>
            <a:off x="7720987" y="1561844"/>
            <a:ext cx="447493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 err="1">
                <a:ea typeface="맑은 고딕"/>
              </a:rPr>
              <a:t>SQL문장을</a:t>
            </a:r>
            <a:r>
              <a:rPr lang="ko-KR" altLang="en-US" sz="1600" b="1" dirty="0">
                <a:ea typeface="맑은 고딕"/>
              </a:rPr>
              <a:t> 이용해 데이터에 순서번호를 </a:t>
            </a:r>
            <a:r>
              <a:rPr lang="ko-KR" altLang="en-US" sz="1600" b="1" dirty="0" err="1">
                <a:ea typeface="맑은 고딕"/>
              </a:rPr>
              <a:t>붙인후</a:t>
            </a:r>
            <a:r>
              <a:rPr lang="ko-KR" altLang="en-US" sz="1600" b="1" dirty="0">
                <a:ea typeface="맑은 고딕"/>
              </a:rPr>
              <a:t> 페이지 처리를 가능하도록 했습니다</a:t>
            </a:r>
            <a:r>
              <a:rPr lang="en-US" altLang="ko-KR" sz="1600" b="1" dirty="0">
                <a:ea typeface="맑은 고딕"/>
              </a:rPr>
              <a:t>.</a:t>
            </a:r>
            <a:endParaRPr lang="ko-KR" altLang="en-US" sz="16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36182608"/>
      </p:ext>
    </p:extLst>
  </p:cSld>
  <p:clrMapOvr>
    <a:masterClrMapping/>
  </p:clrMapOvr>
</p:sld>
</file>

<file path=ppt/theme/theme1.xml><?xml version="1.0" encoding="utf-8"?>
<a:theme xmlns:a="http://schemas.openxmlformats.org/drawingml/2006/main" name="New_Simple01">
  <a:themeElements>
    <a:clrScheme name="New_Simple01">
      <a:dk1>
        <a:sysClr val="windowText" lastClr="000000"/>
      </a:dk1>
      <a:lt1>
        <a:sysClr val="window" lastClr="FFFFFF"/>
      </a:lt1>
      <a:dk2>
        <a:srgbClr val="562B71"/>
      </a:dk2>
      <a:lt2>
        <a:srgbClr val="DFF0F7"/>
      </a:lt2>
      <a:accent1>
        <a:srgbClr val="6BA2DF"/>
      </a:accent1>
      <a:accent2>
        <a:srgbClr val="C0504D"/>
      </a:accent2>
      <a:accent3>
        <a:srgbClr val="9BBB59"/>
      </a:accent3>
      <a:accent4>
        <a:srgbClr val="8064A2"/>
      </a:accent4>
      <a:accent5>
        <a:srgbClr val="AA5E74"/>
      </a:accent5>
      <a:accent6>
        <a:srgbClr val="EF9031"/>
      </a:accent6>
      <a:hlink>
        <a:srgbClr val="FF0000"/>
      </a:hlink>
      <a:folHlink>
        <a:srgbClr val="92D050"/>
      </a:folHlink>
    </a:clrScheme>
    <a:fontScheme name="New_Simple01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ew_Simple01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hade val="100000"/>
                <a:satMod val="165000"/>
              </a:schemeClr>
            </a:gs>
            <a:gs pos="55000">
              <a:schemeClr val="phClr">
                <a:tint val="83000"/>
                <a:shade val="100000"/>
                <a:satMod val="155000"/>
              </a:schemeClr>
            </a:gs>
            <a:gs pos="100000">
              <a:schemeClr val="phClr">
                <a:shade val="85000"/>
                <a:satMod val="100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20040000"/>
            </a:lightRig>
          </a:scene3d>
          <a:sp3d contourW="12700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hueMod val="105000"/>
                <a:satMod val="250000"/>
              </a:schemeClr>
            </a:gs>
            <a:gs pos="100000">
              <a:schemeClr val="phClr">
                <a:tint val="95000"/>
                <a:shade val="100000"/>
                <a:satMod val="200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4000"/>
                <a:satMod val="200000"/>
              </a:schemeClr>
            </a:gs>
            <a:gs pos="100000">
              <a:schemeClr val="phClr">
                <a:shade val="70000"/>
                <a:satMod val="200000"/>
              </a:schemeClr>
            </a:gs>
          </a:gsLst>
          <a:path path="circle">
            <a:fillToRect l="40000" r="40000" b="6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TM10237555[[fn=심플 테마]]</Template>
  <TotalTime>259</TotalTime>
  <Words>1607</Words>
  <Application>Microsoft Office PowerPoint</Application>
  <PresentationFormat>와이드스크린</PresentationFormat>
  <Paragraphs>387</Paragraphs>
  <Slides>113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113</vt:i4>
      </vt:variant>
    </vt:vector>
  </HeadingPairs>
  <TitlesOfParts>
    <vt:vector size="114" baseType="lpstr">
      <vt:lpstr>New_Simple01</vt:lpstr>
      <vt:lpstr>EZENPARTY</vt:lpstr>
      <vt:lpstr>목차</vt:lpstr>
      <vt:lpstr>주제</vt:lpstr>
      <vt:lpstr>PowerPoint 프레젠테이션</vt:lpstr>
      <vt:lpstr>소요 자원</vt:lpstr>
      <vt:lpstr>소요 자원</vt:lpstr>
      <vt:lpstr>소요 자원</vt:lpstr>
      <vt:lpstr>PowerPoint 프레젠테이션</vt:lpstr>
      <vt:lpstr>팀원 및 역할 배정</vt:lpstr>
      <vt:lpstr>팀원 및 역할 배정</vt:lpstr>
      <vt:lpstr>팀원 및 역할 배정</vt:lpstr>
      <vt:lpstr>PowerPoint 프레젠테이션</vt:lpstr>
      <vt:lpstr>요구사항 정의서</vt:lpstr>
      <vt:lpstr>요구사항 정의서</vt:lpstr>
      <vt:lpstr>PowerPoint 프레젠테이션</vt:lpstr>
      <vt:lpstr>개발내용 – 전체 메뉴 구조</vt:lpstr>
      <vt:lpstr>개발내용 – 공지 및 이벤트</vt:lpstr>
      <vt:lpstr>개발내용 – 상품 리스트(풍선)</vt:lpstr>
      <vt:lpstr>개발내용 – 상품 리스트(코스프레)</vt:lpstr>
      <vt:lpstr>개발내용 – 장바구니</vt:lpstr>
      <vt:lpstr>개발내용 – 문의하기(QNA)게시판</vt:lpstr>
      <vt:lpstr>개발내용 – 회원관리</vt:lpstr>
      <vt:lpstr>개발내용 – 등급 관리</vt:lpstr>
      <vt:lpstr>PowerPoint 프레젠테이션</vt:lpstr>
      <vt:lpstr>개발내용 상세 파일</vt:lpstr>
      <vt:lpstr>개발내용 상세 파일</vt:lpstr>
      <vt:lpstr>개발내용 상세 파일</vt:lpstr>
      <vt:lpstr>개발내용 상세 파일</vt:lpstr>
      <vt:lpstr>개발내용 상세 파일</vt:lpstr>
      <vt:lpstr>개발내용 상세 파일</vt:lpstr>
      <vt:lpstr>PowerPoint 프레젠테이션</vt:lpstr>
      <vt:lpstr>개발일정</vt:lpstr>
      <vt:lpstr>PowerPoint 프레젠테이션</vt:lpstr>
      <vt:lpstr>DFD 공지사항 리스트</vt:lpstr>
      <vt:lpstr>DFD 공지사항 글등록</vt:lpstr>
      <vt:lpstr>DFD 공지사항 글수정</vt:lpstr>
      <vt:lpstr>DFD 공지사항 글삭제</vt:lpstr>
      <vt:lpstr>DFD 상품 리스트</vt:lpstr>
      <vt:lpstr>DFD 회원 관리 문의하기</vt:lpstr>
      <vt:lpstr>DFD 회원 관리 ( 로그인 / 로그아웃 )</vt:lpstr>
      <vt:lpstr>DFD 회원관리 ( 회원가입 ) </vt:lpstr>
      <vt:lpstr>DFD 회원관리 ( 회원 탈퇴 )</vt:lpstr>
      <vt:lpstr>DFD 회원관리 ( 내정보 보기/ 수정 )</vt:lpstr>
      <vt:lpstr>DFD 회원관리 ( 회원리스트/ 등급변경 )</vt:lpstr>
      <vt:lpstr>PowerPoint 프레젠테이션</vt:lpstr>
      <vt:lpstr>와이어 프레임 - main</vt:lpstr>
      <vt:lpstr>와이어 프레임 - 공지사항 리스트</vt:lpstr>
      <vt:lpstr>와이어 프레임 - 공지사항 글보기</vt:lpstr>
      <vt:lpstr>와이어 프레임 - 공지사항 글등록</vt:lpstr>
      <vt:lpstr>와이어 프레임 - 공지사항 글수정</vt:lpstr>
      <vt:lpstr>와이어 프레임 - 상품(풍선 &amp; 코스프레) 리스트</vt:lpstr>
      <vt:lpstr>와이어 프레임 - 상품(풍선 &amp; 코스프레) 글보기</vt:lpstr>
      <vt:lpstr>와이어 프레임 - 상품(풍선 &amp; 코스프레) 글등록</vt:lpstr>
      <vt:lpstr>와이어 프레임 - 상품(풍선 &amp; 코스프레) 글수정</vt:lpstr>
      <vt:lpstr>와이어 프레임 - 장바구니 리스트</vt:lpstr>
      <vt:lpstr>와이어 프레임 - 문의하기 리스트</vt:lpstr>
      <vt:lpstr>와이어 프레임 - 문의글 보기</vt:lpstr>
      <vt:lpstr>와이어 프레임 - 문의글 등록</vt:lpstr>
      <vt:lpstr>와이어 프레임 - 문의글 수정</vt:lpstr>
      <vt:lpstr>와이어 프레임 - 문의글 답변등록</vt:lpstr>
      <vt:lpstr>와이어 프레임 - 회원관리 리스트</vt:lpstr>
      <vt:lpstr>와이어 프레임 - 회원관리 정보보기</vt:lpstr>
      <vt:lpstr>와이어 프레임 - 회원관리 회원가입/등록</vt:lpstr>
      <vt:lpstr>와이어 프레임 - 등급관리 리스트</vt:lpstr>
      <vt:lpstr>와이어 프레임 - 로그인 화면</vt:lpstr>
      <vt:lpstr>PowerPoint 프레젠테이션</vt:lpstr>
      <vt:lpstr>화면캡처 및 기능 설명 - 공지사항 리스트</vt:lpstr>
      <vt:lpstr>화면캡처 및 기능 설명 - 공지사항 리스트 ( 관리자 )</vt:lpstr>
      <vt:lpstr>화면캡처 및 기능 설명 - 공지사항 등록</vt:lpstr>
      <vt:lpstr>화면캡처 및 기능 설명 - 공지사항 글보기</vt:lpstr>
      <vt:lpstr>화면캡처 및 기능 설명 - 공지사항 글수정</vt:lpstr>
      <vt:lpstr>화면캡처 및 기능 설명 - 상품 리스트 (풍선 리스트)</vt:lpstr>
      <vt:lpstr>화면캡처 및 기능 설명 - 상품 리스트 (풍선 리스트)</vt:lpstr>
      <vt:lpstr>화면캡처 및 기능 설명 - 상품 리스트 (코스프레 의상 리스트)</vt:lpstr>
      <vt:lpstr>화면캡처 및 기능 설명 - 상품 리스트 (코스프레 의상 리스트)</vt:lpstr>
      <vt:lpstr>화면캡처 및 기능 설명 - 상품 정보 보기</vt:lpstr>
      <vt:lpstr>화면캡처 및 기능 설명 - 상품 등록</vt:lpstr>
      <vt:lpstr>화면캡처 및 기능 설명 - 상품 수정</vt:lpstr>
      <vt:lpstr>화면캡처 및 기능 설명 - 문의하기 리스트</vt:lpstr>
      <vt:lpstr>화면캡처 및 기능 설명 - 문의하기 글 보기</vt:lpstr>
      <vt:lpstr>화면캡처 및 기능 설명 - 문의하기 글등록</vt:lpstr>
      <vt:lpstr>화면캡처 및 기능 설명 - 문의하기 글수정</vt:lpstr>
      <vt:lpstr>화면캡처 및 기능 설명 - 문의하기 답변 등록</vt:lpstr>
      <vt:lpstr>화면캡처 및 기능 설명 - 회원 관리 리스트</vt:lpstr>
      <vt:lpstr>화면캡처 및 기능 설명 - 회원 정보 보기</vt:lpstr>
      <vt:lpstr>화면캡처 및 기능 설명 - 회원 등록/가입</vt:lpstr>
      <vt:lpstr>화면캡처 및 기능 설명 - 회원 정보 수정</vt:lpstr>
      <vt:lpstr>화면캡처 및 기능 설명 - 회원 정보 삭제</vt:lpstr>
      <vt:lpstr>화면캡처 및 기능 설명 - 로그인 페이지</vt:lpstr>
      <vt:lpstr>PowerPoint 프레젠테이션</vt:lpstr>
      <vt:lpstr>DB 모델링 - 공지사항 및 이벤트</vt:lpstr>
      <vt:lpstr>DB 모델링 - 상품 리스트</vt:lpstr>
      <vt:lpstr>DB 모델링 -  장바구니</vt:lpstr>
      <vt:lpstr>DB 모델링 -  문의하기 QNA</vt:lpstr>
      <vt:lpstr>DB 모델링 -  회원 관리</vt:lpstr>
      <vt:lpstr>DB 모델링 -  등급 관리</vt:lpstr>
      <vt:lpstr>PowerPoint 프레젠테이션</vt:lpstr>
      <vt:lpstr>개발 핵심 코드</vt:lpstr>
      <vt:lpstr>개발 핵심 코드</vt:lpstr>
      <vt:lpstr>개발 핵심 코드</vt:lpstr>
      <vt:lpstr>개발 핵심 코드</vt:lpstr>
      <vt:lpstr>PowerPoint 프레젠테이션</vt:lpstr>
      <vt:lpstr>오류 수정</vt:lpstr>
      <vt:lpstr>PowerPoint 프레젠테이션</vt:lpstr>
      <vt:lpstr>PowerPoint 프레젠테이션</vt:lpstr>
      <vt:lpstr>PowerPoint 프레젠테이션</vt:lpstr>
      <vt:lpstr>PowerPoint 프레젠테이션</vt:lpstr>
      <vt:lpstr>개발후기</vt:lpstr>
      <vt:lpstr>개발후기</vt:lpstr>
      <vt:lpstr>개발후기</vt:lpstr>
      <vt:lpstr>개발후기</vt:lpstr>
      <vt:lpstr>개발후기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EZENPARTY</dc:title>
  <dc:creator>EZEN</dc:creator>
  <cp:lastModifiedBy>EZEN</cp:lastModifiedBy>
  <cp:revision>2199</cp:revision>
  <dcterms:created xsi:type="dcterms:W3CDTF">2022-02-16T04:17:01Z</dcterms:created>
  <dcterms:modified xsi:type="dcterms:W3CDTF">2022-02-17T12:12:31Z</dcterms:modified>
</cp:coreProperties>
</file>

<file path=docProps/thumbnail.jpeg>
</file>